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9.xml" ContentType="application/vnd.openxmlformats-officedocument.presentationml.tags+xml"/>
  <Override PartName="/ppt/notesSlides/notesSlide46.xml" ContentType="application/vnd.openxmlformats-officedocument.presentationml.notesSlide+xml"/>
  <Override PartName="/ppt/tags/tag10.xml" ContentType="application/vnd.openxmlformats-officedocument.presentationml.tags+xml"/>
  <Override PartName="/ppt/notesSlides/notesSlide47.xml" ContentType="application/vnd.openxmlformats-officedocument.presentationml.notesSlide+xml"/>
  <Override PartName="/ppt/tags/tag11.xml" ContentType="application/vnd.openxmlformats-officedocument.presentationml.tags+xml"/>
  <Override PartName="/ppt/notesSlides/notesSlide48.xml" ContentType="application/vnd.openxmlformats-officedocument.presentationml.notesSlide+xml"/>
  <Override PartName="/ppt/tags/tag12.xml" ContentType="application/vnd.openxmlformats-officedocument.presentationml.tags+xml"/>
  <Override PartName="/ppt/notesSlides/notesSlide49.xml" ContentType="application/vnd.openxmlformats-officedocument.presentationml.notesSlide+xml"/>
  <Override PartName="/ppt/tags/tag13.xml" ContentType="application/vnd.openxmlformats-officedocument.presentationml.tags+xml"/>
  <Override PartName="/ppt/notesSlides/notesSlide50.xml" ContentType="application/vnd.openxmlformats-officedocument.presentationml.notesSlide+xml"/>
  <Override PartName="/ppt/tags/tag14.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59"/>
  </p:notesMasterIdLst>
  <p:handoutMasterIdLst>
    <p:handoutMasterId r:id="rId60"/>
  </p:handoutMasterIdLst>
  <p:sldIdLst>
    <p:sldId id="1086" r:id="rId2"/>
    <p:sldId id="1982" r:id="rId3"/>
    <p:sldId id="1181" r:id="rId4"/>
    <p:sldId id="1079" r:id="rId5"/>
    <p:sldId id="1102" r:id="rId6"/>
    <p:sldId id="1112" r:id="rId7"/>
    <p:sldId id="1113" r:id="rId8"/>
    <p:sldId id="1114" r:id="rId9"/>
    <p:sldId id="1115" r:id="rId10"/>
    <p:sldId id="1164" r:id="rId11"/>
    <p:sldId id="1117" r:id="rId12"/>
    <p:sldId id="1118" r:id="rId13"/>
    <p:sldId id="1119" r:id="rId14"/>
    <p:sldId id="1120" r:id="rId15"/>
    <p:sldId id="1122" r:id="rId16"/>
    <p:sldId id="1123" r:id="rId17"/>
    <p:sldId id="1154" r:id="rId18"/>
    <p:sldId id="1165" r:id="rId19"/>
    <p:sldId id="1166" r:id="rId20"/>
    <p:sldId id="1167" r:id="rId21"/>
    <p:sldId id="1125" r:id="rId22"/>
    <p:sldId id="1183" r:id="rId23"/>
    <p:sldId id="1168" r:id="rId24"/>
    <p:sldId id="1185" r:id="rId25"/>
    <p:sldId id="1129" r:id="rId26"/>
    <p:sldId id="1130" r:id="rId27"/>
    <p:sldId id="1156" r:id="rId28"/>
    <p:sldId id="1169" r:id="rId29"/>
    <p:sldId id="1170" r:id="rId30"/>
    <p:sldId id="1171" r:id="rId31"/>
    <p:sldId id="1136" r:id="rId32"/>
    <p:sldId id="1172" r:id="rId33"/>
    <p:sldId id="1173" r:id="rId34"/>
    <p:sldId id="1174" r:id="rId35"/>
    <p:sldId id="1148" r:id="rId36"/>
    <p:sldId id="1176" r:id="rId37"/>
    <p:sldId id="1177" r:id="rId38"/>
    <p:sldId id="1178" r:id="rId39"/>
    <p:sldId id="1180" r:id="rId40"/>
    <p:sldId id="1153" r:id="rId41"/>
    <p:sldId id="1103" r:id="rId42"/>
    <p:sldId id="274" r:id="rId43"/>
    <p:sldId id="1104" r:id="rId44"/>
    <p:sldId id="1105" r:id="rId45"/>
    <p:sldId id="1106" r:id="rId46"/>
    <p:sldId id="1111" r:id="rId47"/>
    <p:sldId id="1109" r:id="rId48"/>
    <p:sldId id="1159" r:id="rId49"/>
    <p:sldId id="1160" r:id="rId50"/>
    <p:sldId id="1161" r:id="rId51"/>
    <p:sldId id="1175" r:id="rId52"/>
    <p:sldId id="257" r:id="rId53"/>
    <p:sldId id="1979" r:id="rId54"/>
    <p:sldId id="1978" r:id="rId55"/>
    <p:sldId id="1981" r:id="rId56"/>
    <p:sldId id="1980" r:id="rId57"/>
    <p:sldId id="1182" r:id="rId58"/>
  </p:sldIdLst>
  <p:sldSz cx="12192000" cy="6858000"/>
  <p:notesSz cx="7010400" cy="9296400"/>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 id="2" name="Hagle, Holly" initials="H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31"/>
    <a:srgbClr val="E5673E"/>
    <a:srgbClr val="CC4927"/>
    <a:srgbClr val="91917F"/>
    <a:srgbClr val="4F3A25"/>
    <a:srgbClr val="94A545"/>
    <a:srgbClr val="0B4A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0" autoAdjust="0"/>
    <p:restoredTop sz="87297" autoAdjust="0"/>
  </p:normalViewPr>
  <p:slideViewPr>
    <p:cSldViewPr snapToGrid="0">
      <p:cViewPr varScale="1">
        <p:scale>
          <a:sx n="101" d="100"/>
          <a:sy n="101" d="100"/>
        </p:scale>
        <p:origin x="872" y="184"/>
      </p:cViewPr>
      <p:guideLst>
        <p:guide orient="horz" pos="2160"/>
        <p:guide pos="3840"/>
      </p:guideLst>
    </p:cSldViewPr>
  </p:slideViewPr>
  <p:notesTextViewPr>
    <p:cViewPr>
      <p:scale>
        <a:sx n="70" d="100"/>
        <a:sy n="70" d="100"/>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DD7390-CB8E-41D7-88E4-2BB66A1FDD6C}" type="doc">
      <dgm:prSet loTypeId="urn:microsoft.com/office/officeart/2016/7/layout/VerticalSolidActionList" loCatId="List" qsTypeId="urn:microsoft.com/office/officeart/2005/8/quickstyle/simple5" qsCatId="simple" csTypeId="urn:microsoft.com/office/officeart/2005/8/colors/colorful2" csCatId="colorful" phldr="1"/>
      <dgm:spPr/>
      <dgm:t>
        <a:bodyPr/>
        <a:lstStyle/>
        <a:p>
          <a:endParaRPr lang="en-US"/>
        </a:p>
      </dgm:t>
    </dgm:pt>
    <dgm:pt modelId="{46609146-1AD6-423F-BEB5-44B35FBC219F}">
      <dgm:prSet/>
      <dgm:spPr>
        <a:gradFill rotWithShape="0">
          <a:gsLst>
            <a:gs pos="0">
              <a:schemeClr val="accent2">
                <a:hueOff val="0"/>
                <a:satOff val="0"/>
                <a:tint val="98000"/>
                <a:lumMod val="41000"/>
                <a:lumOff val="59000"/>
              </a:schemeClr>
            </a:gs>
            <a:gs pos="91000">
              <a:schemeClr val="accent2">
                <a:hueOff val="0"/>
                <a:satOff val="0"/>
                <a:lumOff val="0"/>
                <a:alphaOff val="0"/>
                <a:shade val="90000"/>
                <a:lumMod val="88000"/>
              </a:schemeClr>
            </a:gs>
          </a:gsLst>
        </a:gradFill>
      </dgm:spPr>
      <dgm:t>
        <a:bodyPr/>
        <a:lstStyle/>
        <a:p>
          <a:r>
            <a:rPr lang="en-US" b="1" dirty="0">
              <a:solidFill>
                <a:schemeClr val="tx1">
                  <a:lumMod val="75000"/>
                  <a:lumOff val="25000"/>
                </a:schemeClr>
              </a:solidFill>
            </a:rPr>
            <a:t>Identify </a:t>
          </a:r>
        </a:p>
        <a:p>
          <a:r>
            <a:rPr lang="en-US" b="0" i="1" dirty="0">
              <a:solidFill>
                <a:schemeClr val="tx1">
                  <a:lumMod val="75000"/>
                  <a:lumOff val="25000"/>
                </a:schemeClr>
              </a:solidFill>
            </a:rPr>
            <a:t>(Diagnose)</a:t>
          </a:r>
        </a:p>
      </dgm:t>
    </dgm:pt>
    <dgm:pt modelId="{3EC609CF-9DC9-466B-93D4-3F669044C909}" type="parTrans" cxnId="{BE6EB563-DA41-4DA8-8F35-34D05B8C8E52}">
      <dgm:prSet/>
      <dgm:spPr/>
      <dgm:t>
        <a:bodyPr/>
        <a:lstStyle/>
        <a:p>
          <a:endParaRPr lang="en-US"/>
        </a:p>
      </dgm:t>
    </dgm:pt>
    <dgm:pt modelId="{6882A6EE-F890-494E-9A7C-EB1365AAA034}" type="sibTrans" cxnId="{BE6EB563-DA41-4DA8-8F35-34D05B8C8E52}">
      <dgm:prSet/>
      <dgm:spPr/>
      <dgm:t>
        <a:bodyPr/>
        <a:lstStyle/>
        <a:p>
          <a:endParaRPr lang="en-US"/>
        </a:p>
      </dgm:t>
    </dgm:pt>
    <dgm:pt modelId="{9E7CCC69-E453-46B3-B1BD-16C28C80945F}">
      <dgm:prSet custT="1"/>
      <dgm:spPr/>
      <dgm:t>
        <a:bodyPr/>
        <a:lstStyle/>
        <a:p>
          <a:pPr marL="236538" indent="0">
            <a:tabLst/>
          </a:pPr>
          <a:r>
            <a:rPr lang="en-US" sz="2400" dirty="0"/>
            <a:t>Identify the social determinants of health and racial inequities that impact your specific patient population </a:t>
          </a:r>
        </a:p>
      </dgm:t>
    </dgm:pt>
    <dgm:pt modelId="{41C49158-BF90-4757-9271-59D69E7734D8}" type="parTrans" cxnId="{4AFF6722-CEE5-4276-BE85-BB5B4BEEA70C}">
      <dgm:prSet/>
      <dgm:spPr/>
      <dgm:t>
        <a:bodyPr/>
        <a:lstStyle/>
        <a:p>
          <a:endParaRPr lang="en-US"/>
        </a:p>
      </dgm:t>
    </dgm:pt>
    <dgm:pt modelId="{E7F2ACCF-96B9-4691-AA7A-6442B4E6510B}" type="sibTrans" cxnId="{4AFF6722-CEE5-4276-BE85-BB5B4BEEA70C}">
      <dgm:prSet/>
      <dgm:spPr/>
      <dgm:t>
        <a:bodyPr/>
        <a:lstStyle/>
        <a:p>
          <a:endParaRPr lang="en-US"/>
        </a:p>
      </dgm:t>
    </dgm:pt>
    <dgm:pt modelId="{F59BF85B-0500-4551-91D4-5C88A540CD80}">
      <dgm:prSet/>
      <dgm:spPr/>
      <dgm:t>
        <a:bodyPr/>
        <a:lstStyle/>
        <a:p>
          <a:r>
            <a:rPr lang="en-US" b="1" dirty="0">
              <a:solidFill>
                <a:schemeClr val="tx1">
                  <a:lumMod val="75000"/>
                  <a:lumOff val="25000"/>
                </a:schemeClr>
              </a:solidFill>
            </a:rPr>
            <a:t>Describe</a:t>
          </a:r>
        </a:p>
        <a:p>
          <a:r>
            <a:rPr lang="en-US" b="0" i="1" dirty="0">
              <a:solidFill>
                <a:schemeClr val="tx1">
                  <a:lumMod val="75000"/>
                  <a:lumOff val="25000"/>
                </a:schemeClr>
              </a:solidFill>
            </a:rPr>
            <a:t>(Work Up)</a:t>
          </a:r>
        </a:p>
      </dgm:t>
    </dgm:pt>
    <dgm:pt modelId="{E2373519-181A-45EF-80B8-341E5DB7C198}" type="parTrans" cxnId="{51546E05-7BD4-4286-A8FF-EEDBED267C7D}">
      <dgm:prSet/>
      <dgm:spPr/>
      <dgm:t>
        <a:bodyPr/>
        <a:lstStyle/>
        <a:p>
          <a:endParaRPr lang="en-US"/>
        </a:p>
      </dgm:t>
    </dgm:pt>
    <dgm:pt modelId="{82AAB28B-16F3-4FBE-A447-72EE014FBB94}" type="sibTrans" cxnId="{51546E05-7BD4-4286-A8FF-EEDBED267C7D}">
      <dgm:prSet/>
      <dgm:spPr/>
      <dgm:t>
        <a:bodyPr/>
        <a:lstStyle/>
        <a:p>
          <a:endParaRPr lang="en-US"/>
        </a:p>
      </dgm:t>
    </dgm:pt>
    <dgm:pt modelId="{A95BA67C-7741-420D-AB2F-1BA298DA3692}">
      <dgm:prSet custT="1"/>
      <dgm:spPr/>
      <dgm:t>
        <a:bodyPr/>
        <a:lstStyle/>
        <a:p>
          <a:pPr marL="236538" indent="0">
            <a:tabLst/>
          </a:pPr>
          <a:r>
            <a:rPr lang="en-US" sz="2400" dirty="0"/>
            <a:t>Describe those social determinants and inequities by: </a:t>
          </a:r>
        </a:p>
        <a:p>
          <a:pPr marL="236538" indent="0">
            <a:tabLst/>
          </a:pPr>
          <a:r>
            <a:rPr lang="en-US" sz="2400" dirty="0"/>
            <a:t>1) Asking patients, 2) Creating community advisory boards, 3) Conducting needs assessments</a:t>
          </a:r>
        </a:p>
      </dgm:t>
    </dgm:pt>
    <dgm:pt modelId="{304D1227-C5C3-4BEF-97BF-2F9B55AE56A6}" type="parTrans" cxnId="{ABCAFAFC-BD30-4655-81E4-0CA8D20409BD}">
      <dgm:prSet/>
      <dgm:spPr/>
      <dgm:t>
        <a:bodyPr/>
        <a:lstStyle/>
        <a:p>
          <a:endParaRPr lang="en-US"/>
        </a:p>
      </dgm:t>
    </dgm:pt>
    <dgm:pt modelId="{1D53CECF-726B-40A4-B8B6-AFC34B0AFF63}" type="sibTrans" cxnId="{ABCAFAFC-BD30-4655-81E4-0CA8D20409BD}">
      <dgm:prSet/>
      <dgm:spPr/>
      <dgm:t>
        <a:bodyPr/>
        <a:lstStyle/>
        <a:p>
          <a:endParaRPr lang="en-US"/>
        </a:p>
      </dgm:t>
    </dgm:pt>
    <dgm:pt modelId="{4FDFDA38-B2EF-4E16-8308-3C2197D9F457}">
      <dgm:prSet/>
      <dgm:spPr/>
      <dgm:t>
        <a:bodyPr/>
        <a:lstStyle/>
        <a:p>
          <a:r>
            <a:rPr lang="en-US" b="1" dirty="0">
              <a:solidFill>
                <a:schemeClr val="tx1">
                  <a:lumMod val="75000"/>
                  <a:lumOff val="25000"/>
                </a:schemeClr>
              </a:solidFill>
            </a:rPr>
            <a:t>Interrupt </a:t>
          </a:r>
          <a:r>
            <a:rPr lang="en-US" b="0" i="1" dirty="0">
              <a:solidFill>
                <a:schemeClr val="tx1">
                  <a:lumMod val="75000"/>
                  <a:lumOff val="25000"/>
                </a:schemeClr>
              </a:solidFill>
            </a:rPr>
            <a:t>(Treatment Plan)</a:t>
          </a:r>
        </a:p>
      </dgm:t>
    </dgm:pt>
    <dgm:pt modelId="{C24F91CE-B1FF-4511-AD05-0E36A9BEC86A}" type="parTrans" cxnId="{56376C96-6233-4E32-8EC4-BCA7CD45F848}">
      <dgm:prSet/>
      <dgm:spPr/>
      <dgm:t>
        <a:bodyPr/>
        <a:lstStyle/>
        <a:p>
          <a:endParaRPr lang="en-US"/>
        </a:p>
      </dgm:t>
    </dgm:pt>
    <dgm:pt modelId="{CCF888FC-7D83-4742-BFF1-AD673F9556DE}" type="sibTrans" cxnId="{56376C96-6233-4E32-8EC4-BCA7CD45F848}">
      <dgm:prSet/>
      <dgm:spPr/>
      <dgm:t>
        <a:bodyPr/>
        <a:lstStyle/>
        <a:p>
          <a:endParaRPr lang="en-US"/>
        </a:p>
      </dgm:t>
    </dgm:pt>
    <dgm:pt modelId="{A08D0A30-4538-44E4-855A-A2A72EC8E2C0}">
      <dgm:prSet custT="1"/>
      <dgm:spPr/>
      <dgm:t>
        <a:bodyPr/>
        <a:lstStyle/>
        <a:p>
          <a:pPr marL="236538" indent="0">
            <a:tabLst/>
          </a:pPr>
          <a:r>
            <a:rPr lang="en-US" sz="2400" dirty="0"/>
            <a:t>Interrupting these inequities and biases by:</a:t>
          </a:r>
        </a:p>
        <a:p>
          <a:pPr marL="236538" indent="0">
            <a:tabLst/>
          </a:pPr>
          <a:r>
            <a:rPr lang="en-US" sz="2400" dirty="0"/>
            <a:t>1) Creating/revising processes and policies that don’t exacerbate inequities, 2) Examining one’s own biases</a:t>
          </a:r>
        </a:p>
      </dgm:t>
    </dgm:pt>
    <dgm:pt modelId="{B53A5F65-EE26-4247-B065-BD635AC97999}" type="parTrans" cxnId="{BB1FC0D3-C69E-4F3E-AFB5-38E39A213300}">
      <dgm:prSet/>
      <dgm:spPr/>
      <dgm:t>
        <a:bodyPr/>
        <a:lstStyle/>
        <a:p>
          <a:endParaRPr lang="en-US"/>
        </a:p>
      </dgm:t>
    </dgm:pt>
    <dgm:pt modelId="{3A5AFDE0-A7D1-4E70-9CC5-103E3AD8B422}" type="sibTrans" cxnId="{BB1FC0D3-C69E-4F3E-AFB5-38E39A213300}">
      <dgm:prSet/>
      <dgm:spPr/>
      <dgm:t>
        <a:bodyPr/>
        <a:lstStyle/>
        <a:p>
          <a:endParaRPr lang="en-US"/>
        </a:p>
      </dgm:t>
    </dgm:pt>
    <dgm:pt modelId="{FB2F4084-73E9-5045-8A6A-EEE2441288D7}" type="pres">
      <dgm:prSet presAssocID="{3FDD7390-CB8E-41D7-88E4-2BB66A1FDD6C}" presName="Name0" presStyleCnt="0">
        <dgm:presLayoutVars>
          <dgm:dir/>
          <dgm:animLvl val="lvl"/>
          <dgm:resizeHandles val="exact"/>
        </dgm:presLayoutVars>
      </dgm:prSet>
      <dgm:spPr/>
    </dgm:pt>
    <dgm:pt modelId="{4F36F947-7DD1-3249-9E07-7ED2415090AE}" type="pres">
      <dgm:prSet presAssocID="{46609146-1AD6-423F-BEB5-44B35FBC219F}" presName="linNode" presStyleCnt="0"/>
      <dgm:spPr/>
    </dgm:pt>
    <dgm:pt modelId="{424636EC-2C29-9842-B807-7E13BB46EF71}" type="pres">
      <dgm:prSet presAssocID="{46609146-1AD6-423F-BEB5-44B35FBC219F}" presName="parentText" presStyleLbl="alignNode1" presStyleIdx="0" presStyleCnt="3" custScaleX="168064">
        <dgm:presLayoutVars>
          <dgm:chMax val="1"/>
          <dgm:bulletEnabled/>
        </dgm:presLayoutVars>
      </dgm:prSet>
      <dgm:spPr/>
    </dgm:pt>
    <dgm:pt modelId="{BC4E411C-C02D-9A46-AECD-38C4E97C4D41}" type="pres">
      <dgm:prSet presAssocID="{46609146-1AD6-423F-BEB5-44B35FBC219F}" presName="descendantText" presStyleLbl="alignAccFollowNode1" presStyleIdx="0" presStyleCnt="3">
        <dgm:presLayoutVars>
          <dgm:bulletEnabled/>
        </dgm:presLayoutVars>
      </dgm:prSet>
      <dgm:spPr/>
    </dgm:pt>
    <dgm:pt modelId="{090FA4E6-C6CA-F64B-A66C-7C013D2FF032}" type="pres">
      <dgm:prSet presAssocID="{6882A6EE-F890-494E-9A7C-EB1365AAA034}" presName="sp" presStyleCnt="0"/>
      <dgm:spPr/>
    </dgm:pt>
    <dgm:pt modelId="{663E27F2-530E-F643-B1D2-08A5CD541217}" type="pres">
      <dgm:prSet presAssocID="{F59BF85B-0500-4551-91D4-5C88A540CD80}" presName="linNode" presStyleCnt="0"/>
      <dgm:spPr/>
    </dgm:pt>
    <dgm:pt modelId="{45A84028-CF19-7749-817A-A2DF70F3363C}" type="pres">
      <dgm:prSet presAssocID="{F59BF85B-0500-4551-91D4-5C88A540CD80}" presName="parentText" presStyleLbl="alignNode1" presStyleIdx="1" presStyleCnt="3" custScaleX="168064">
        <dgm:presLayoutVars>
          <dgm:chMax val="1"/>
          <dgm:bulletEnabled/>
        </dgm:presLayoutVars>
      </dgm:prSet>
      <dgm:spPr/>
    </dgm:pt>
    <dgm:pt modelId="{F7494361-39AC-114A-B5B6-ED54823376B3}" type="pres">
      <dgm:prSet presAssocID="{F59BF85B-0500-4551-91D4-5C88A540CD80}" presName="descendantText" presStyleLbl="alignAccFollowNode1" presStyleIdx="1" presStyleCnt="3">
        <dgm:presLayoutVars>
          <dgm:bulletEnabled/>
        </dgm:presLayoutVars>
      </dgm:prSet>
      <dgm:spPr/>
    </dgm:pt>
    <dgm:pt modelId="{EA8B6589-4102-C04F-927E-2310CF48337B}" type="pres">
      <dgm:prSet presAssocID="{82AAB28B-16F3-4FBE-A447-72EE014FBB94}" presName="sp" presStyleCnt="0"/>
      <dgm:spPr/>
    </dgm:pt>
    <dgm:pt modelId="{790C429B-E93C-CE4B-A0C6-E97334B963D3}" type="pres">
      <dgm:prSet presAssocID="{4FDFDA38-B2EF-4E16-8308-3C2197D9F457}" presName="linNode" presStyleCnt="0"/>
      <dgm:spPr/>
    </dgm:pt>
    <dgm:pt modelId="{1BAD1506-3FF1-324C-9394-B36980074C64}" type="pres">
      <dgm:prSet presAssocID="{4FDFDA38-B2EF-4E16-8308-3C2197D9F457}" presName="parentText" presStyleLbl="alignNode1" presStyleIdx="2" presStyleCnt="3" custScaleX="168064">
        <dgm:presLayoutVars>
          <dgm:chMax val="1"/>
          <dgm:bulletEnabled/>
        </dgm:presLayoutVars>
      </dgm:prSet>
      <dgm:spPr/>
    </dgm:pt>
    <dgm:pt modelId="{04A99161-CF34-D148-A491-FFFFB26A281B}" type="pres">
      <dgm:prSet presAssocID="{4FDFDA38-B2EF-4E16-8308-3C2197D9F457}" presName="descendantText" presStyleLbl="alignAccFollowNode1" presStyleIdx="2" presStyleCnt="3">
        <dgm:presLayoutVars>
          <dgm:bulletEnabled/>
        </dgm:presLayoutVars>
      </dgm:prSet>
      <dgm:spPr/>
    </dgm:pt>
  </dgm:ptLst>
  <dgm:cxnLst>
    <dgm:cxn modelId="{B2ED0004-8552-1445-AE7E-883096EEBAE0}" type="presOf" srcId="{9E7CCC69-E453-46B3-B1BD-16C28C80945F}" destId="{BC4E411C-C02D-9A46-AECD-38C4E97C4D41}" srcOrd="0" destOrd="0" presId="urn:microsoft.com/office/officeart/2016/7/layout/VerticalSolidActionList"/>
    <dgm:cxn modelId="{51546E05-7BD4-4286-A8FF-EEDBED267C7D}" srcId="{3FDD7390-CB8E-41D7-88E4-2BB66A1FDD6C}" destId="{F59BF85B-0500-4551-91D4-5C88A540CD80}" srcOrd="1" destOrd="0" parTransId="{E2373519-181A-45EF-80B8-341E5DB7C198}" sibTransId="{82AAB28B-16F3-4FBE-A447-72EE014FBB94}"/>
    <dgm:cxn modelId="{4AFF6722-CEE5-4276-BE85-BB5B4BEEA70C}" srcId="{46609146-1AD6-423F-BEB5-44B35FBC219F}" destId="{9E7CCC69-E453-46B3-B1BD-16C28C80945F}" srcOrd="0" destOrd="0" parTransId="{41C49158-BF90-4757-9271-59D69E7734D8}" sibTransId="{E7F2ACCF-96B9-4691-AA7A-6442B4E6510B}"/>
    <dgm:cxn modelId="{BE6EB563-DA41-4DA8-8F35-34D05B8C8E52}" srcId="{3FDD7390-CB8E-41D7-88E4-2BB66A1FDD6C}" destId="{46609146-1AD6-423F-BEB5-44B35FBC219F}" srcOrd="0" destOrd="0" parTransId="{3EC609CF-9DC9-466B-93D4-3F669044C909}" sibTransId="{6882A6EE-F890-494E-9A7C-EB1365AAA034}"/>
    <dgm:cxn modelId="{F13BA57A-FAC7-774C-9C61-B8CB265458B8}" type="presOf" srcId="{46609146-1AD6-423F-BEB5-44B35FBC219F}" destId="{424636EC-2C29-9842-B807-7E13BB46EF71}" srcOrd="0" destOrd="0" presId="urn:microsoft.com/office/officeart/2016/7/layout/VerticalSolidActionList"/>
    <dgm:cxn modelId="{FFF8B582-2BD2-9C41-9C87-3D59C2F35EA0}" type="presOf" srcId="{A95BA67C-7741-420D-AB2F-1BA298DA3692}" destId="{F7494361-39AC-114A-B5B6-ED54823376B3}" srcOrd="0" destOrd="0" presId="urn:microsoft.com/office/officeart/2016/7/layout/VerticalSolidActionList"/>
    <dgm:cxn modelId="{56376C96-6233-4E32-8EC4-BCA7CD45F848}" srcId="{3FDD7390-CB8E-41D7-88E4-2BB66A1FDD6C}" destId="{4FDFDA38-B2EF-4E16-8308-3C2197D9F457}" srcOrd="2" destOrd="0" parTransId="{C24F91CE-B1FF-4511-AD05-0E36A9BEC86A}" sibTransId="{CCF888FC-7D83-4742-BFF1-AD673F9556DE}"/>
    <dgm:cxn modelId="{63480BAB-5766-AC4B-8836-4807E20C742C}" type="presOf" srcId="{4FDFDA38-B2EF-4E16-8308-3C2197D9F457}" destId="{1BAD1506-3FF1-324C-9394-B36980074C64}" srcOrd="0" destOrd="0" presId="urn:microsoft.com/office/officeart/2016/7/layout/VerticalSolidActionList"/>
    <dgm:cxn modelId="{88A3C8C3-36B8-DF4D-A0F5-BC15C0E5B939}" type="presOf" srcId="{3FDD7390-CB8E-41D7-88E4-2BB66A1FDD6C}" destId="{FB2F4084-73E9-5045-8A6A-EEE2441288D7}" srcOrd="0" destOrd="0" presId="urn:microsoft.com/office/officeart/2016/7/layout/VerticalSolidActionList"/>
    <dgm:cxn modelId="{C84736C4-2D33-5E4D-B0BB-E8794BE64052}" type="presOf" srcId="{F59BF85B-0500-4551-91D4-5C88A540CD80}" destId="{45A84028-CF19-7749-817A-A2DF70F3363C}" srcOrd="0" destOrd="0" presId="urn:microsoft.com/office/officeart/2016/7/layout/VerticalSolidActionList"/>
    <dgm:cxn modelId="{BB1FC0D3-C69E-4F3E-AFB5-38E39A213300}" srcId="{4FDFDA38-B2EF-4E16-8308-3C2197D9F457}" destId="{A08D0A30-4538-44E4-855A-A2A72EC8E2C0}" srcOrd="0" destOrd="0" parTransId="{B53A5F65-EE26-4247-B065-BD635AC97999}" sibTransId="{3A5AFDE0-A7D1-4E70-9CC5-103E3AD8B422}"/>
    <dgm:cxn modelId="{966736D9-81E3-3F43-8871-DFB064B51634}" type="presOf" srcId="{A08D0A30-4538-44E4-855A-A2A72EC8E2C0}" destId="{04A99161-CF34-D148-A491-FFFFB26A281B}" srcOrd="0" destOrd="0" presId="urn:microsoft.com/office/officeart/2016/7/layout/VerticalSolidActionList"/>
    <dgm:cxn modelId="{ABCAFAFC-BD30-4655-81E4-0CA8D20409BD}" srcId="{F59BF85B-0500-4551-91D4-5C88A540CD80}" destId="{A95BA67C-7741-420D-AB2F-1BA298DA3692}" srcOrd="0" destOrd="0" parTransId="{304D1227-C5C3-4BEF-97BF-2F9B55AE56A6}" sibTransId="{1D53CECF-726B-40A4-B8B6-AFC34B0AFF63}"/>
    <dgm:cxn modelId="{A8B3B182-03BE-FE46-89C8-1F41F18D39AD}" type="presParOf" srcId="{FB2F4084-73E9-5045-8A6A-EEE2441288D7}" destId="{4F36F947-7DD1-3249-9E07-7ED2415090AE}" srcOrd="0" destOrd="0" presId="urn:microsoft.com/office/officeart/2016/7/layout/VerticalSolidActionList"/>
    <dgm:cxn modelId="{4752248F-86AC-4D4F-87B7-A5C59BA5C9DA}" type="presParOf" srcId="{4F36F947-7DD1-3249-9E07-7ED2415090AE}" destId="{424636EC-2C29-9842-B807-7E13BB46EF71}" srcOrd="0" destOrd="0" presId="urn:microsoft.com/office/officeart/2016/7/layout/VerticalSolidActionList"/>
    <dgm:cxn modelId="{63223764-F8E6-B941-A96B-B180ED9EA989}" type="presParOf" srcId="{4F36F947-7DD1-3249-9E07-7ED2415090AE}" destId="{BC4E411C-C02D-9A46-AECD-38C4E97C4D41}" srcOrd="1" destOrd="0" presId="urn:microsoft.com/office/officeart/2016/7/layout/VerticalSolidActionList"/>
    <dgm:cxn modelId="{C6721E5F-8667-194E-89F7-66D2C920E0FD}" type="presParOf" srcId="{FB2F4084-73E9-5045-8A6A-EEE2441288D7}" destId="{090FA4E6-C6CA-F64B-A66C-7C013D2FF032}" srcOrd="1" destOrd="0" presId="urn:microsoft.com/office/officeart/2016/7/layout/VerticalSolidActionList"/>
    <dgm:cxn modelId="{084C05FA-B768-A24C-BAF7-88CF48E60520}" type="presParOf" srcId="{FB2F4084-73E9-5045-8A6A-EEE2441288D7}" destId="{663E27F2-530E-F643-B1D2-08A5CD541217}" srcOrd="2" destOrd="0" presId="urn:microsoft.com/office/officeart/2016/7/layout/VerticalSolidActionList"/>
    <dgm:cxn modelId="{1ED7049D-2EF2-F74A-A6ED-1905D9603465}" type="presParOf" srcId="{663E27F2-530E-F643-B1D2-08A5CD541217}" destId="{45A84028-CF19-7749-817A-A2DF70F3363C}" srcOrd="0" destOrd="0" presId="urn:microsoft.com/office/officeart/2016/7/layout/VerticalSolidActionList"/>
    <dgm:cxn modelId="{7A097E6C-897B-7645-BC5E-C5F4C5B930C1}" type="presParOf" srcId="{663E27F2-530E-F643-B1D2-08A5CD541217}" destId="{F7494361-39AC-114A-B5B6-ED54823376B3}" srcOrd="1" destOrd="0" presId="urn:microsoft.com/office/officeart/2016/7/layout/VerticalSolidActionList"/>
    <dgm:cxn modelId="{A855B6F2-2DEB-7D46-BA7B-CF7EA6121153}" type="presParOf" srcId="{FB2F4084-73E9-5045-8A6A-EEE2441288D7}" destId="{EA8B6589-4102-C04F-927E-2310CF48337B}" srcOrd="3" destOrd="0" presId="urn:microsoft.com/office/officeart/2016/7/layout/VerticalSolidActionList"/>
    <dgm:cxn modelId="{3725A2E5-BC46-5C44-B4F6-FE957AB54014}" type="presParOf" srcId="{FB2F4084-73E9-5045-8A6A-EEE2441288D7}" destId="{790C429B-E93C-CE4B-A0C6-E97334B963D3}" srcOrd="4" destOrd="0" presId="urn:microsoft.com/office/officeart/2016/7/layout/VerticalSolidActionList"/>
    <dgm:cxn modelId="{3F7DB09B-BE13-CD47-96B1-F543422FA7B8}" type="presParOf" srcId="{790C429B-E93C-CE4B-A0C6-E97334B963D3}" destId="{1BAD1506-3FF1-324C-9394-B36980074C64}" srcOrd="0" destOrd="0" presId="urn:microsoft.com/office/officeart/2016/7/layout/VerticalSolidActionList"/>
    <dgm:cxn modelId="{38CEC873-9D93-0646-9527-AEFBC1C4D6B9}" type="presParOf" srcId="{790C429B-E93C-CE4B-A0C6-E97334B963D3}" destId="{04A99161-CF34-D148-A491-FFFFB26A281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4B6D7F-0C01-CC4F-B554-00717A837273}"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C06E27E8-8297-7D41-B41E-8CDE7A97922A}">
      <dgm:prSet phldrT="[Text]"/>
      <dgm:spPr/>
      <dgm:t>
        <a:bodyPr/>
        <a:lstStyle/>
        <a:p>
          <a:pPr>
            <a:lnSpc>
              <a:spcPct val="100000"/>
            </a:lnSpc>
          </a:pPr>
          <a:r>
            <a:rPr lang="en-US" dirty="0"/>
            <a:t>Education</a:t>
          </a:r>
        </a:p>
      </dgm:t>
    </dgm:pt>
    <dgm:pt modelId="{6038265E-46A1-EB43-9A19-F289D18751CE}" type="parTrans" cxnId="{D880D2F0-6E40-CA40-A367-AF957F962BDE}">
      <dgm:prSet/>
      <dgm:spPr/>
      <dgm:t>
        <a:bodyPr/>
        <a:lstStyle/>
        <a:p>
          <a:endParaRPr lang="en-US"/>
        </a:p>
      </dgm:t>
    </dgm:pt>
    <dgm:pt modelId="{F681EB82-3C21-674E-85F7-5B5809BFAF1B}" type="sibTrans" cxnId="{D880D2F0-6E40-CA40-A367-AF957F962BDE}">
      <dgm:prSet/>
      <dgm:spPr/>
      <dgm:t>
        <a:bodyPr/>
        <a:lstStyle/>
        <a:p>
          <a:pPr>
            <a:lnSpc>
              <a:spcPct val="100000"/>
            </a:lnSpc>
          </a:pPr>
          <a:endParaRPr lang="en-US"/>
        </a:p>
      </dgm:t>
    </dgm:pt>
    <dgm:pt modelId="{AD5A9465-4888-9043-BD72-27A944D60DD5}">
      <dgm:prSet phldrT="[Text]"/>
      <dgm:spPr/>
      <dgm:t>
        <a:bodyPr/>
        <a:lstStyle/>
        <a:p>
          <a:pPr>
            <a:lnSpc>
              <a:spcPct val="100000"/>
            </a:lnSpc>
          </a:pPr>
          <a:r>
            <a:rPr lang="en-US" dirty="0"/>
            <a:t>Employment</a:t>
          </a:r>
        </a:p>
      </dgm:t>
    </dgm:pt>
    <dgm:pt modelId="{80163899-1136-5744-9D9E-7BB1A9A58008}" type="parTrans" cxnId="{438F4520-D850-FB4E-9CA0-BB9BDA63253D}">
      <dgm:prSet/>
      <dgm:spPr/>
      <dgm:t>
        <a:bodyPr/>
        <a:lstStyle/>
        <a:p>
          <a:endParaRPr lang="en-US"/>
        </a:p>
      </dgm:t>
    </dgm:pt>
    <dgm:pt modelId="{D9CA1051-E84A-5044-88E9-EDE26AEFFCE3}" type="sibTrans" cxnId="{438F4520-D850-FB4E-9CA0-BB9BDA63253D}">
      <dgm:prSet/>
      <dgm:spPr/>
      <dgm:t>
        <a:bodyPr/>
        <a:lstStyle/>
        <a:p>
          <a:pPr>
            <a:lnSpc>
              <a:spcPct val="100000"/>
            </a:lnSpc>
          </a:pPr>
          <a:endParaRPr lang="en-US"/>
        </a:p>
      </dgm:t>
    </dgm:pt>
    <dgm:pt modelId="{61077558-D88D-F64E-B596-1DF50DB7F22D}">
      <dgm:prSet phldrT="[Text]"/>
      <dgm:spPr/>
      <dgm:t>
        <a:bodyPr/>
        <a:lstStyle/>
        <a:p>
          <a:pPr>
            <a:lnSpc>
              <a:spcPct val="100000"/>
            </a:lnSpc>
          </a:pPr>
          <a:r>
            <a:rPr lang="en-US"/>
            <a:t>Physical Environment</a:t>
          </a:r>
        </a:p>
      </dgm:t>
    </dgm:pt>
    <dgm:pt modelId="{125F0680-075A-F048-8DCF-DE2F45F62402}" type="parTrans" cxnId="{21A70435-83AD-8E42-AE4D-7938514592CF}">
      <dgm:prSet/>
      <dgm:spPr/>
      <dgm:t>
        <a:bodyPr/>
        <a:lstStyle/>
        <a:p>
          <a:endParaRPr lang="en-US"/>
        </a:p>
      </dgm:t>
    </dgm:pt>
    <dgm:pt modelId="{A03ED512-B950-AE4A-87FD-4BEAD630AE5B}" type="sibTrans" cxnId="{21A70435-83AD-8E42-AE4D-7938514592CF}">
      <dgm:prSet/>
      <dgm:spPr/>
      <dgm:t>
        <a:bodyPr/>
        <a:lstStyle/>
        <a:p>
          <a:pPr>
            <a:lnSpc>
              <a:spcPct val="100000"/>
            </a:lnSpc>
          </a:pPr>
          <a:endParaRPr lang="en-US"/>
        </a:p>
      </dgm:t>
    </dgm:pt>
    <dgm:pt modelId="{A254A07E-24CD-784E-A0BE-04A47EC9328F}">
      <dgm:prSet phldrT="[Text]"/>
      <dgm:spPr/>
      <dgm:t>
        <a:bodyPr/>
        <a:lstStyle/>
        <a:p>
          <a:pPr>
            <a:lnSpc>
              <a:spcPct val="100000"/>
            </a:lnSpc>
          </a:pPr>
          <a:r>
            <a:rPr lang="en-US"/>
            <a:t>Social Environment</a:t>
          </a:r>
        </a:p>
      </dgm:t>
    </dgm:pt>
    <dgm:pt modelId="{FFA8EB69-1880-E44C-95DE-20E84F011CDD}" type="parTrans" cxnId="{D7967432-A7B3-CA48-893D-D3F5AD1C3C57}">
      <dgm:prSet/>
      <dgm:spPr/>
      <dgm:t>
        <a:bodyPr/>
        <a:lstStyle/>
        <a:p>
          <a:endParaRPr lang="en-US"/>
        </a:p>
      </dgm:t>
    </dgm:pt>
    <dgm:pt modelId="{45EE4668-1F84-4A49-B659-1C05C3DA46EB}" type="sibTrans" cxnId="{D7967432-A7B3-CA48-893D-D3F5AD1C3C57}">
      <dgm:prSet/>
      <dgm:spPr/>
      <dgm:t>
        <a:bodyPr/>
        <a:lstStyle/>
        <a:p>
          <a:pPr>
            <a:lnSpc>
              <a:spcPct val="100000"/>
            </a:lnSpc>
          </a:pPr>
          <a:endParaRPr lang="en-US"/>
        </a:p>
      </dgm:t>
    </dgm:pt>
    <dgm:pt modelId="{DBD1A2FA-33A8-2D4D-AC9E-95775F3B6464}">
      <dgm:prSet phldrT="[Text]"/>
      <dgm:spPr/>
      <dgm:t>
        <a:bodyPr/>
        <a:lstStyle/>
        <a:p>
          <a:pPr>
            <a:lnSpc>
              <a:spcPct val="100000"/>
            </a:lnSpc>
          </a:pPr>
          <a:r>
            <a:rPr lang="en-US"/>
            <a:t>Transportation Systems</a:t>
          </a:r>
        </a:p>
      </dgm:t>
    </dgm:pt>
    <dgm:pt modelId="{C2152653-AFBC-194D-ABB1-D77A5F0C8DB4}" type="parTrans" cxnId="{E3CCDD05-D657-2C47-A0BD-9385F82A1B9D}">
      <dgm:prSet/>
      <dgm:spPr/>
      <dgm:t>
        <a:bodyPr/>
        <a:lstStyle/>
        <a:p>
          <a:endParaRPr lang="en-US"/>
        </a:p>
      </dgm:t>
    </dgm:pt>
    <dgm:pt modelId="{DF7E39DA-0562-7445-8C97-126F97ECFF31}" type="sibTrans" cxnId="{E3CCDD05-D657-2C47-A0BD-9385F82A1B9D}">
      <dgm:prSet/>
      <dgm:spPr/>
      <dgm:t>
        <a:bodyPr/>
        <a:lstStyle/>
        <a:p>
          <a:pPr>
            <a:lnSpc>
              <a:spcPct val="100000"/>
            </a:lnSpc>
          </a:pPr>
          <a:endParaRPr lang="en-US"/>
        </a:p>
      </dgm:t>
    </dgm:pt>
    <dgm:pt modelId="{55FD8621-E342-F84A-AA64-312E44623FC6}">
      <dgm:prSet phldrT="[Text]"/>
      <dgm:spPr/>
      <dgm:t>
        <a:bodyPr/>
        <a:lstStyle/>
        <a:p>
          <a:pPr>
            <a:lnSpc>
              <a:spcPct val="100000"/>
            </a:lnSpc>
          </a:pPr>
          <a:r>
            <a:rPr lang="en-US"/>
            <a:t>Housing</a:t>
          </a:r>
        </a:p>
      </dgm:t>
    </dgm:pt>
    <dgm:pt modelId="{55426E7E-C1C4-3841-8FC8-F8F726516010}" type="parTrans" cxnId="{F71D41C1-5E45-FC47-9A81-39B3F94CE8E8}">
      <dgm:prSet/>
      <dgm:spPr/>
      <dgm:t>
        <a:bodyPr/>
        <a:lstStyle/>
        <a:p>
          <a:endParaRPr lang="en-US"/>
        </a:p>
      </dgm:t>
    </dgm:pt>
    <dgm:pt modelId="{D7A36BC0-1BD5-EA4F-A282-6382527F50F3}" type="sibTrans" cxnId="{F71D41C1-5E45-FC47-9A81-39B3F94CE8E8}">
      <dgm:prSet/>
      <dgm:spPr/>
      <dgm:t>
        <a:bodyPr/>
        <a:lstStyle/>
        <a:p>
          <a:pPr>
            <a:lnSpc>
              <a:spcPct val="100000"/>
            </a:lnSpc>
          </a:pPr>
          <a:endParaRPr lang="en-US"/>
        </a:p>
      </dgm:t>
    </dgm:pt>
    <dgm:pt modelId="{625BF516-84BB-764A-94DE-975EDA2689D7}">
      <dgm:prSet/>
      <dgm:spPr/>
      <dgm:t>
        <a:bodyPr/>
        <a:lstStyle/>
        <a:p>
          <a:pPr>
            <a:lnSpc>
              <a:spcPct val="100000"/>
            </a:lnSpc>
          </a:pPr>
          <a:r>
            <a:rPr lang="en-US" dirty="0"/>
            <a:t>Income &amp; Wealth</a:t>
          </a:r>
        </a:p>
      </dgm:t>
    </dgm:pt>
    <dgm:pt modelId="{BE640D97-B71A-EE47-9976-A378087C39BC}" type="parTrans" cxnId="{CBB2A22F-558E-DC42-9E1B-41E76F29A546}">
      <dgm:prSet/>
      <dgm:spPr/>
      <dgm:t>
        <a:bodyPr/>
        <a:lstStyle/>
        <a:p>
          <a:endParaRPr lang="en-US"/>
        </a:p>
      </dgm:t>
    </dgm:pt>
    <dgm:pt modelId="{1A88AEC9-5156-D843-9F09-BE6DBBC7B496}" type="sibTrans" cxnId="{CBB2A22F-558E-DC42-9E1B-41E76F29A546}">
      <dgm:prSet/>
      <dgm:spPr/>
      <dgm:t>
        <a:bodyPr/>
        <a:lstStyle/>
        <a:p>
          <a:endParaRPr lang="en-US"/>
        </a:p>
      </dgm:t>
    </dgm:pt>
    <dgm:pt modelId="{99199EC8-7D13-EF43-86B2-6DAE2D078143}">
      <dgm:prSet phldrT="[Text]"/>
      <dgm:spPr/>
      <dgm:t>
        <a:bodyPr/>
        <a:lstStyle/>
        <a:p>
          <a:pPr>
            <a:lnSpc>
              <a:spcPct val="100000"/>
            </a:lnSpc>
          </a:pPr>
          <a:r>
            <a:rPr lang="en-US" dirty="0"/>
            <a:t>Health Care System</a:t>
          </a:r>
        </a:p>
      </dgm:t>
    </dgm:pt>
    <dgm:pt modelId="{DD56F9B8-5B24-FF4C-A93F-8E207564288F}" type="parTrans" cxnId="{C4B996E9-3CA4-0140-8B28-9C7FC7CD016C}">
      <dgm:prSet/>
      <dgm:spPr/>
      <dgm:t>
        <a:bodyPr/>
        <a:lstStyle/>
        <a:p>
          <a:endParaRPr lang="en-US"/>
        </a:p>
      </dgm:t>
    </dgm:pt>
    <dgm:pt modelId="{7652A51E-7365-174C-96B5-31AB3A4E2550}" type="sibTrans" cxnId="{C4B996E9-3CA4-0140-8B28-9C7FC7CD016C}">
      <dgm:prSet/>
      <dgm:spPr/>
      <dgm:t>
        <a:bodyPr/>
        <a:lstStyle/>
        <a:p>
          <a:pPr>
            <a:lnSpc>
              <a:spcPct val="100000"/>
            </a:lnSpc>
          </a:pPr>
          <a:endParaRPr lang="en-US"/>
        </a:p>
      </dgm:t>
    </dgm:pt>
    <dgm:pt modelId="{73D45706-70EA-4299-8119-40730EF69F16}" type="pres">
      <dgm:prSet presAssocID="{CC4B6D7F-0C01-CC4F-B554-00717A837273}" presName="root" presStyleCnt="0">
        <dgm:presLayoutVars>
          <dgm:dir/>
          <dgm:resizeHandles val="exact"/>
        </dgm:presLayoutVars>
      </dgm:prSet>
      <dgm:spPr/>
    </dgm:pt>
    <dgm:pt modelId="{2A8DB2AE-47DB-4BAB-9302-18CCBFCAF8EE}" type="pres">
      <dgm:prSet presAssocID="{C06E27E8-8297-7D41-B41E-8CDE7A97922A}" presName="compNode" presStyleCnt="0"/>
      <dgm:spPr/>
    </dgm:pt>
    <dgm:pt modelId="{4D15EF57-106E-4699-B563-1213E285532D}" type="pres">
      <dgm:prSet presAssocID="{C06E27E8-8297-7D41-B41E-8CDE7A97922A}" presName="iconRect" presStyleLbl="node1" presStyleIdx="0" presStyleCnt="8"/>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C6205D55-4228-4B1E-9B5D-964CE0379245}" type="pres">
      <dgm:prSet presAssocID="{C06E27E8-8297-7D41-B41E-8CDE7A97922A}" presName="spaceRect" presStyleCnt="0"/>
      <dgm:spPr/>
    </dgm:pt>
    <dgm:pt modelId="{9BC0A012-2B0D-4B5B-8DFE-A4E8CDE87B01}" type="pres">
      <dgm:prSet presAssocID="{C06E27E8-8297-7D41-B41E-8CDE7A97922A}" presName="textRect" presStyleLbl="revTx" presStyleIdx="0" presStyleCnt="8">
        <dgm:presLayoutVars>
          <dgm:chMax val="1"/>
          <dgm:chPref val="1"/>
        </dgm:presLayoutVars>
      </dgm:prSet>
      <dgm:spPr/>
    </dgm:pt>
    <dgm:pt modelId="{6A6DEE4A-C625-45E5-A9AB-A414A08F93F7}" type="pres">
      <dgm:prSet presAssocID="{F681EB82-3C21-674E-85F7-5B5809BFAF1B}" presName="sibTrans" presStyleCnt="0"/>
      <dgm:spPr/>
    </dgm:pt>
    <dgm:pt modelId="{6F088206-A294-454B-AD10-AF2204401048}" type="pres">
      <dgm:prSet presAssocID="{AD5A9465-4888-9043-BD72-27A944D60DD5}" presName="compNode" presStyleCnt="0"/>
      <dgm:spPr/>
    </dgm:pt>
    <dgm:pt modelId="{7D95BB88-A8E3-4630-8362-BA81CEA11AD8}" type="pres">
      <dgm:prSet presAssocID="{AD5A9465-4888-9043-BD72-27A944D60DD5}" presName="iconRect" presStyleLbl="node1" presStyleIdx="1" presStyleCnt="8"/>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E1F8ED87-4C94-4DCA-B67F-ACAD3758B839}" type="pres">
      <dgm:prSet presAssocID="{AD5A9465-4888-9043-BD72-27A944D60DD5}" presName="spaceRect" presStyleCnt="0"/>
      <dgm:spPr/>
    </dgm:pt>
    <dgm:pt modelId="{CD61F7C1-53D0-4BC5-ABA7-A1823C8880AD}" type="pres">
      <dgm:prSet presAssocID="{AD5A9465-4888-9043-BD72-27A944D60DD5}" presName="textRect" presStyleLbl="revTx" presStyleIdx="1" presStyleCnt="8">
        <dgm:presLayoutVars>
          <dgm:chMax val="1"/>
          <dgm:chPref val="1"/>
        </dgm:presLayoutVars>
      </dgm:prSet>
      <dgm:spPr/>
    </dgm:pt>
    <dgm:pt modelId="{ECF011DC-3315-442C-A4FA-61372561B719}" type="pres">
      <dgm:prSet presAssocID="{D9CA1051-E84A-5044-88E9-EDE26AEFFCE3}" presName="sibTrans" presStyleCnt="0"/>
      <dgm:spPr/>
    </dgm:pt>
    <dgm:pt modelId="{B31D6F41-0470-4EC0-8392-0E45084A3822}" type="pres">
      <dgm:prSet presAssocID="{99199EC8-7D13-EF43-86B2-6DAE2D078143}" presName="compNode" presStyleCnt="0"/>
      <dgm:spPr/>
    </dgm:pt>
    <dgm:pt modelId="{5C84B85D-9814-4DB8-82DE-02331EE7EA7C}" type="pres">
      <dgm:prSet presAssocID="{99199EC8-7D13-EF43-86B2-6DAE2D078143}" presName="iconRect" presStyleLbl="node1" presStyleIdx="2" presStyleCnt="8" custLinFactX="100000" custLinFactY="109703" custLinFactNeighborX="160428" custLinFactNeighborY="200000"/>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D0FEB12A-5BB4-4396-B7EF-D1E028B02063}" type="pres">
      <dgm:prSet presAssocID="{99199EC8-7D13-EF43-86B2-6DAE2D078143}" presName="spaceRect" presStyleCnt="0"/>
      <dgm:spPr/>
    </dgm:pt>
    <dgm:pt modelId="{AA6A2DFD-07F0-48A8-8ED3-72BCBAAA2322}" type="pres">
      <dgm:prSet presAssocID="{99199EC8-7D13-EF43-86B2-6DAE2D078143}" presName="textRect" presStyleLbl="revTx" presStyleIdx="2" presStyleCnt="8" custLinFactX="17193" custLinFactY="150958" custLinFactNeighborX="100000" custLinFactNeighborY="200000">
        <dgm:presLayoutVars>
          <dgm:chMax val="1"/>
          <dgm:chPref val="1"/>
        </dgm:presLayoutVars>
      </dgm:prSet>
      <dgm:spPr/>
    </dgm:pt>
    <dgm:pt modelId="{A2A9ABA9-A303-47DE-8A80-490747B926B3}" type="pres">
      <dgm:prSet presAssocID="{7652A51E-7365-174C-96B5-31AB3A4E2550}" presName="sibTrans" presStyleCnt="0"/>
      <dgm:spPr/>
    </dgm:pt>
    <dgm:pt modelId="{AA787BD2-5CE9-4345-9DB8-C885DAE79852}" type="pres">
      <dgm:prSet presAssocID="{61077558-D88D-F64E-B596-1DF50DB7F22D}" presName="compNode" presStyleCnt="0"/>
      <dgm:spPr/>
    </dgm:pt>
    <dgm:pt modelId="{0D62B527-FFB7-46CD-80F0-ACAC69AD9EB8}" type="pres">
      <dgm:prSet presAssocID="{61077558-D88D-F64E-B596-1DF50DB7F22D}" presName="iconRect" presStyleLbl="node1" presStyleIdx="3" presStyleCnt="8"/>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ity"/>
        </a:ext>
      </dgm:extLst>
    </dgm:pt>
    <dgm:pt modelId="{97FCBC8B-CB76-4BA8-9146-4A33AF8EC7DD}" type="pres">
      <dgm:prSet presAssocID="{61077558-D88D-F64E-B596-1DF50DB7F22D}" presName="spaceRect" presStyleCnt="0"/>
      <dgm:spPr/>
    </dgm:pt>
    <dgm:pt modelId="{D76FE8DC-B7F3-468F-8C93-E61E67515F8F}" type="pres">
      <dgm:prSet presAssocID="{61077558-D88D-F64E-B596-1DF50DB7F22D}" presName="textRect" presStyleLbl="revTx" presStyleIdx="3" presStyleCnt="8">
        <dgm:presLayoutVars>
          <dgm:chMax val="1"/>
          <dgm:chPref val="1"/>
        </dgm:presLayoutVars>
      </dgm:prSet>
      <dgm:spPr/>
    </dgm:pt>
    <dgm:pt modelId="{46FD3319-BD90-4746-82D5-FB0F38C7A8DF}" type="pres">
      <dgm:prSet presAssocID="{A03ED512-B950-AE4A-87FD-4BEAD630AE5B}" presName="sibTrans" presStyleCnt="0"/>
      <dgm:spPr/>
    </dgm:pt>
    <dgm:pt modelId="{69EC2E4D-7CF4-4D31-8407-CCC12383E964}" type="pres">
      <dgm:prSet presAssocID="{A254A07E-24CD-784E-A0BE-04A47EC9328F}" presName="compNode" presStyleCnt="0"/>
      <dgm:spPr/>
    </dgm:pt>
    <dgm:pt modelId="{46C25595-1BB9-47AC-ACF7-0BA850C0A6DB}" type="pres">
      <dgm:prSet presAssocID="{A254A07E-24CD-784E-A0BE-04A47EC9328F}" presName="iconRect" presStyleLbl="node1" presStyleIdx="4" presStyleCnt="8"/>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A2C0ED40-342E-47CF-B33C-59E877CFBFE4}" type="pres">
      <dgm:prSet presAssocID="{A254A07E-24CD-784E-A0BE-04A47EC9328F}" presName="spaceRect" presStyleCnt="0"/>
      <dgm:spPr/>
    </dgm:pt>
    <dgm:pt modelId="{13178F0E-6B25-4DC0-BF3C-A1AE9893E40B}" type="pres">
      <dgm:prSet presAssocID="{A254A07E-24CD-784E-A0BE-04A47EC9328F}" presName="textRect" presStyleLbl="revTx" presStyleIdx="4" presStyleCnt="8">
        <dgm:presLayoutVars>
          <dgm:chMax val="1"/>
          <dgm:chPref val="1"/>
        </dgm:presLayoutVars>
      </dgm:prSet>
      <dgm:spPr/>
    </dgm:pt>
    <dgm:pt modelId="{9BE53BB1-5E98-4A16-971A-F443E6D49A24}" type="pres">
      <dgm:prSet presAssocID="{45EE4668-1F84-4A49-B659-1C05C3DA46EB}" presName="sibTrans" presStyleCnt="0"/>
      <dgm:spPr/>
    </dgm:pt>
    <dgm:pt modelId="{29703BD6-9693-4498-828F-DB6A3D34DDF5}" type="pres">
      <dgm:prSet presAssocID="{DBD1A2FA-33A8-2D4D-AC9E-95775F3B6464}" presName="compNode" presStyleCnt="0"/>
      <dgm:spPr/>
    </dgm:pt>
    <dgm:pt modelId="{D2C24471-EC34-46BA-ADB3-2EEAAB9F3B74}" type="pres">
      <dgm:prSet presAssocID="{DBD1A2FA-33A8-2D4D-AC9E-95775F3B6464}" presName="iconRect" presStyleLbl="node1" presStyleIdx="5" presStyleCnt="8"/>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s"/>
        </a:ext>
      </dgm:extLst>
    </dgm:pt>
    <dgm:pt modelId="{18374286-A6C1-4A33-AFCB-6A79AAFD2377}" type="pres">
      <dgm:prSet presAssocID="{DBD1A2FA-33A8-2D4D-AC9E-95775F3B6464}" presName="spaceRect" presStyleCnt="0"/>
      <dgm:spPr/>
    </dgm:pt>
    <dgm:pt modelId="{5CB7DA5F-2F5A-4B2E-B1E0-8A8ABDDC1E77}" type="pres">
      <dgm:prSet presAssocID="{DBD1A2FA-33A8-2D4D-AC9E-95775F3B6464}" presName="textRect" presStyleLbl="revTx" presStyleIdx="5" presStyleCnt="8">
        <dgm:presLayoutVars>
          <dgm:chMax val="1"/>
          <dgm:chPref val="1"/>
        </dgm:presLayoutVars>
      </dgm:prSet>
      <dgm:spPr/>
    </dgm:pt>
    <dgm:pt modelId="{7B3CD345-10B3-4041-85DA-DFDC5C455D45}" type="pres">
      <dgm:prSet presAssocID="{DF7E39DA-0562-7445-8C97-126F97ECFF31}" presName="sibTrans" presStyleCnt="0"/>
      <dgm:spPr/>
    </dgm:pt>
    <dgm:pt modelId="{04138EDD-C5D3-4785-9076-E84492534E54}" type="pres">
      <dgm:prSet presAssocID="{55FD8621-E342-F84A-AA64-312E44623FC6}" presName="compNode" presStyleCnt="0"/>
      <dgm:spPr/>
    </dgm:pt>
    <dgm:pt modelId="{FEF34EB9-3C17-4136-9D11-2046C5C1F8E6}" type="pres">
      <dgm:prSet presAssocID="{55FD8621-E342-F84A-AA64-312E44623FC6}" presName="iconRect" presStyleLbl="node1" presStyleIdx="6" presStyleCnt="8"/>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ouse"/>
        </a:ext>
      </dgm:extLst>
    </dgm:pt>
    <dgm:pt modelId="{3B8E6BE1-E934-456A-8542-3D76A9AE48A2}" type="pres">
      <dgm:prSet presAssocID="{55FD8621-E342-F84A-AA64-312E44623FC6}" presName="spaceRect" presStyleCnt="0"/>
      <dgm:spPr/>
    </dgm:pt>
    <dgm:pt modelId="{6476C5C0-AFDD-4169-8C56-7EECC5DD7041}" type="pres">
      <dgm:prSet presAssocID="{55FD8621-E342-F84A-AA64-312E44623FC6}" presName="textRect" presStyleLbl="revTx" presStyleIdx="6" presStyleCnt="8">
        <dgm:presLayoutVars>
          <dgm:chMax val="1"/>
          <dgm:chPref val="1"/>
        </dgm:presLayoutVars>
      </dgm:prSet>
      <dgm:spPr/>
    </dgm:pt>
    <dgm:pt modelId="{4ECEF4A2-C1FE-4340-B242-32E4533C5A17}" type="pres">
      <dgm:prSet presAssocID="{D7A36BC0-1BD5-EA4F-A282-6382527F50F3}" presName="sibTrans" presStyleCnt="0"/>
      <dgm:spPr/>
    </dgm:pt>
    <dgm:pt modelId="{38198B2E-DD0F-4442-83DD-8DE8F2F66B56}" type="pres">
      <dgm:prSet presAssocID="{625BF516-84BB-764A-94DE-975EDA2689D7}" presName="compNode" presStyleCnt="0"/>
      <dgm:spPr/>
    </dgm:pt>
    <dgm:pt modelId="{1ED3037A-A1DD-4C58-9032-5C1CF5A2C69E}" type="pres">
      <dgm:prSet presAssocID="{625BF516-84BB-764A-94DE-975EDA2689D7}" presName="iconRect" presStyleLbl="node1" presStyleIdx="7" presStyleCnt="8" custLinFactX="-100000" custLinFactY="-100000" custLinFactNeighborX="-159969" custLinFactNeighborY="-184836"/>
      <dgm:spPr>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oney"/>
        </a:ext>
      </dgm:extLst>
    </dgm:pt>
    <dgm:pt modelId="{72CD3534-754D-4FB8-80F2-E609B5A431DF}" type="pres">
      <dgm:prSet presAssocID="{625BF516-84BB-764A-94DE-975EDA2689D7}" presName="spaceRect" presStyleCnt="0"/>
      <dgm:spPr/>
    </dgm:pt>
    <dgm:pt modelId="{9785C832-65AD-4FE5-9A83-6E6316BE908B}" type="pres">
      <dgm:prSet presAssocID="{625BF516-84BB-764A-94DE-975EDA2689D7}" presName="textRect" presStyleLbl="revTx" presStyleIdx="7" presStyleCnt="8" custLinFactX="-16986" custLinFactY="-120066" custLinFactNeighborX="-100000" custLinFactNeighborY="-200000">
        <dgm:presLayoutVars>
          <dgm:chMax val="1"/>
          <dgm:chPref val="1"/>
        </dgm:presLayoutVars>
      </dgm:prSet>
      <dgm:spPr/>
    </dgm:pt>
  </dgm:ptLst>
  <dgm:cxnLst>
    <dgm:cxn modelId="{E3CCDD05-D657-2C47-A0BD-9385F82A1B9D}" srcId="{CC4B6D7F-0C01-CC4F-B554-00717A837273}" destId="{DBD1A2FA-33A8-2D4D-AC9E-95775F3B6464}" srcOrd="5" destOrd="0" parTransId="{C2152653-AFBC-194D-ABB1-D77A5F0C8DB4}" sibTransId="{DF7E39DA-0562-7445-8C97-126F97ECFF31}"/>
    <dgm:cxn modelId="{A6372216-9C12-D84F-A833-642E4BDA1F75}" type="presOf" srcId="{55FD8621-E342-F84A-AA64-312E44623FC6}" destId="{6476C5C0-AFDD-4169-8C56-7EECC5DD7041}" srcOrd="0" destOrd="0" presId="urn:microsoft.com/office/officeart/2018/2/layout/IconLabelList"/>
    <dgm:cxn modelId="{91783618-7D6B-7144-9AE8-B968956DD128}" type="presOf" srcId="{61077558-D88D-F64E-B596-1DF50DB7F22D}" destId="{D76FE8DC-B7F3-468F-8C93-E61E67515F8F}" srcOrd="0" destOrd="0" presId="urn:microsoft.com/office/officeart/2018/2/layout/IconLabelList"/>
    <dgm:cxn modelId="{438F4520-D850-FB4E-9CA0-BB9BDA63253D}" srcId="{CC4B6D7F-0C01-CC4F-B554-00717A837273}" destId="{AD5A9465-4888-9043-BD72-27A944D60DD5}" srcOrd="1" destOrd="0" parTransId="{80163899-1136-5744-9D9E-7BB1A9A58008}" sibTransId="{D9CA1051-E84A-5044-88E9-EDE26AEFFCE3}"/>
    <dgm:cxn modelId="{CBB2A22F-558E-DC42-9E1B-41E76F29A546}" srcId="{CC4B6D7F-0C01-CC4F-B554-00717A837273}" destId="{625BF516-84BB-764A-94DE-975EDA2689D7}" srcOrd="7" destOrd="0" parTransId="{BE640D97-B71A-EE47-9976-A378087C39BC}" sibTransId="{1A88AEC9-5156-D843-9F09-BE6DBBC7B496}"/>
    <dgm:cxn modelId="{D7967432-A7B3-CA48-893D-D3F5AD1C3C57}" srcId="{CC4B6D7F-0C01-CC4F-B554-00717A837273}" destId="{A254A07E-24CD-784E-A0BE-04A47EC9328F}" srcOrd="4" destOrd="0" parTransId="{FFA8EB69-1880-E44C-95DE-20E84F011CDD}" sibTransId="{45EE4668-1F84-4A49-B659-1C05C3DA46EB}"/>
    <dgm:cxn modelId="{21A70435-83AD-8E42-AE4D-7938514592CF}" srcId="{CC4B6D7F-0C01-CC4F-B554-00717A837273}" destId="{61077558-D88D-F64E-B596-1DF50DB7F22D}" srcOrd="3" destOrd="0" parTransId="{125F0680-075A-F048-8DCF-DE2F45F62402}" sibTransId="{A03ED512-B950-AE4A-87FD-4BEAD630AE5B}"/>
    <dgm:cxn modelId="{02FE7451-9B4F-BA41-B9DC-36F1EA15C511}" type="presOf" srcId="{C06E27E8-8297-7D41-B41E-8CDE7A97922A}" destId="{9BC0A012-2B0D-4B5B-8DFE-A4E8CDE87B01}" srcOrd="0" destOrd="0" presId="urn:microsoft.com/office/officeart/2018/2/layout/IconLabelList"/>
    <dgm:cxn modelId="{FC430C58-8613-EB4F-BF1D-48A5C1D69C37}" type="presOf" srcId="{DBD1A2FA-33A8-2D4D-AC9E-95775F3B6464}" destId="{5CB7DA5F-2F5A-4B2E-B1E0-8A8ABDDC1E77}" srcOrd="0" destOrd="0" presId="urn:microsoft.com/office/officeart/2018/2/layout/IconLabelList"/>
    <dgm:cxn modelId="{262D6980-DDB0-514D-8718-5DBA18387D87}" type="presOf" srcId="{CC4B6D7F-0C01-CC4F-B554-00717A837273}" destId="{73D45706-70EA-4299-8119-40730EF69F16}" srcOrd="0" destOrd="0" presId="urn:microsoft.com/office/officeart/2018/2/layout/IconLabelList"/>
    <dgm:cxn modelId="{4452BA91-231E-8447-9DA0-9114B2E4E90F}" type="presOf" srcId="{99199EC8-7D13-EF43-86B2-6DAE2D078143}" destId="{AA6A2DFD-07F0-48A8-8ED3-72BCBAAA2322}" srcOrd="0" destOrd="0" presId="urn:microsoft.com/office/officeart/2018/2/layout/IconLabelList"/>
    <dgm:cxn modelId="{72C89093-3211-3843-8FC8-1E56D009D923}" type="presOf" srcId="{AD5A9465-4888-9043-BD72-27A944D60DD5}" destId="{CD61F7C1-53D0-4BC5-ABA7-A1823C8880AD}" srcOrd="0" destOrd="0" presId="urn:microsoft.com/office/officeart/2018/2/layout/IconLabelList"/>
    <dgm:cxn modelId="{F71D41C1-5E45-FC47-9A81-39B3F94CE8E8}" srcId="{CC4B6D7F-0C01-CC4F-B554-00717A837273}" destId="{55FD8621-E342-F84A-AA64-312E44623FC6}" srcOrd="6" destOrd="0" parTransId="{55426E7E-C1C4-3841-8FC8-F8F726516010}" sibTransId="{D7A36BC0-1BD5-EA4F-A282-6382527F50F3}"/>
    <dgm:cxn modelId="{CC4071C2-DE7D-9849-A1C0-44644A303885}" type="presOf" srcId="{625BF516-84BB-764A-94DE-975EDA2689D7}" destId="{9785C832-65AD-4FE5-9A83-6E6316BE908B}" srcOrd="0" destOrd="0" presId="urn:microsoft.com/office/officeart/2018/2/layout/IconLabelList"/>
    <dgm:cxn modelId="{3323EBD7-EF1E-FD49-BEF3-92F35348B463}" type="presOf" srcId="{A254A07E-24CD-784E-A0BE-04A47EC9328F}" destId="{13178F0E-6B25-4DC0-BF3C-A1AE9893E40B}" srcOrd="0" destOrd="0" presId="urn:microsoft.com/office/officeart/2018/2/layout/IconLabelList"/>
    <dgm:cxn modelId="{C4B996E9-3CA4-0140-8B28-9C7FC7CD016C}" srcId="{CC4B6D7F-0C01-CC4F-B554-00717A837273}" destId="{99199EC8-7D13-EF43-86B2-6DAE2D078143}" srcOrd="2" destOrd="0" parTransId="{DD56F9B8-5B24-FF4C-A93F-8E207564288F}" sibTransId="{7652A51E-7365-174C-96B5-31AB3A4E2550}"/>
    <dgm:cxn modelId="{D880D2F0-6E40-CA40-A367-AF957F962BDE}" srcId="{CC4B6D7F-0C01-CC4F-B554-00717A837273}" destId="{C06E27E8-8297-7D41-B41E-8CDE7A97922A}" srcOrd="0" destOrd="0" parTransId="{6038265E-46A1-EB43-9A19-F289D18751CE}" sibTransId="{F681EB82-3C21-674E-85F7-5B5809BFAF1B}"/>
    <dgm:cxn modelId="{FD846FF2-8EF7-D942-81BD-866C92584B55}" type="presParOf" srcId="{73D45706-70EA-4299-8119-40730EF69F16}" destId="{2A8DB2AE-47DB-4BAB-9302-18CCBFCAF8EE}" srcOrd="0" destOrd="0" presId="urn:microsoft.com/office/officeart/2018/2/layout/IconLabelList"/>
    <dgm:cxn modelId="{1D62CE2F-8805-564F-84E8-653EE77FD941}" type="presParOf" srcId="{2A8DB2AE-47DB-4BAB-9302-18CCBFCAF8EE}" destId="{4D15EF57-106E-4699-B563-1213E285532D}" srcOrd="0" destOrd="0" presId="urn:microsoft.com/office/officeart/2018/2/layout/IconLabelList"/>
    <dgm:cxn modelId="{324DAD7C-0493-C740-AE3E-923E24B2DE74}" type="presParOf" srcId="{2A8DB2AE-47DB-4BAB-9302-18CCBFCAF8EE}" destId="{C6205D55-4228-4B1E-9B5D-964CE0379245}" srcOrd="1" destOrd="0" presId="urn:microsoft.com/office/officeart/2018/2/layout/IconLabelList"/>
    <dgm:cxn modelId="{CF3EC144-218E-9D4B-B24E-5774B4A72048}" type="presParOf" srcId="{2A8DB2AE-47DB-4BAB-9302-18CCBFCAF8EE}" destId="{9BC0A012-2B0D-4B5B-8DFE-A4E8CDE87B01}" srcOrd="2" destOrd="0" presId="urn:microsoft.com/office/officeart/2018/2/layout/IconLabelList"/>
    <dgm:cxn modelId="{5BF3E3E6-57DB-6A4C-AA2B-D2F7578CDA3A}" type="presParOf" srcId="{73D45706-70EA-4299-8119-40730EF69F16}" destId="{6A6DEE4A-C625-45E5-A9AB-A414A08F93F7}" srcOrd="1" destOrd="0" presId="urn:microsoft.com/office/officeart/2018/2/layout/IconLabelList"/>
    <dgm:cxn modelId="{96CB0E87-8A4B-5340-822E-33F9707DA94A}" type="presParOf" srcId="{73D45706-70EA-4299-8119-40730EF69F16}" destId="{6F088206-A294-454B-AD10-AF2204401048}" srcOrd="2" destOrd="0" presId="urn:microsoft.com/office/officeart/2018/2/layout/IconLabelList"/>
    <dgm:cxn modelId="{0611F14E-8C8B-EF4D-850E-FC4B6DA43EB9}" type="presParOf" srcId="{6F088206-A294-454B-AD10-AF2204401048}" destId="{7D95BB88-A8E3-4630-8362-BA81CEA11AD8}" srcOrd="0" destOrd="0" presId="urn:microsoft.com/office/officeart/2018/2/layout/IconLabelList"/>
    <dgm:cxn modelId="{DEF2F982-2BBC-AD48-84D6-3DEA9FD47B90}" type="presParOf" srcId="{6F088206-A294-454B-AD10-AF2204401048}" destId="{E1F8ED87-4C94-4DCA-B67F-ACAD3758B839}" srcOrd="1" destOrd="0" presId="urn:microsoft.com/office/officeart/2018/2/layout/IconLabelList"/>
    <dgm:cxn modelId="{56430665-5272-F14E-9EC1-AF27A73C736A}" type="presParOf" srcId="{6F088206-A294-454B-AD10-AF2204401048}" destId="{CD61F7C1-53D0-4BC5-ABA7-A1823C8880AD}" srcOrd="2" destOrd="0" presId="urn:microsoft.com/office/officeart/2018/2/layout/IconLabelList"/>
    <dgm:cxn modelId="{211F4CF9-C16A-6340-962E-C42C1C0ABA84}" type="presParOf" srcId="{73D45706-70EA-4299-8119-40730EF69F16}" destId="{ECF011DC-3315-442C-A4FA-61372561B719}" srcOrd="3" destOrd="0" presId="urn:microsoft.com/office/officeart/2018/2/layout/IconLabelList"/>
    <dgm:cxn modelId="{7A6A39AD-2589-2842-AE50-59EFC2EFE4C4}" type="presParOf" srcId="{73D45706-70EA-4299-8119-40730EF69F16}" destId="{B31D6F41-0470-4EC0-8392-0E45084A3822}" srcOrd="4" destOrd="0" presId="urn:microsoft.com/office/officeart/2018/2/layout/IconLabelList"/>
    <dgm:cxn modelId="{54560D0A-47F2-2A4F-A499-308F1178F57A}" type="presParOf" srcId="{B31D6F41-0470-4EC0-8392-0E45084A3822}" destId="{5C84B85D-9814-4DB8-82DE-02331EE7EA7C}" srcOrd="0" destOrd="0" presId="urn:microsoft.com/office/officeart/2018/2/layout/IconLabelList"/>
    <dgm:cxn modelId="{8031B573-C759-7146-8BE5-9A716557B011}" type="presParOf" srcId="{B31D6F41-0470-4EC0-8392-0E45084A3822}" destId="{D0FEB12A-5BB4-4396-B7EF-D1E028B02063}" srcOrd="1" destOrd="0" presId="urn:microsoft.com/office/officeart/2018/2/layout/IconLabelList"/>
    <dgm:cxn modelId="{F7AB8131-0C0F-8141-96AB-E9954266265A}" type="presParOf" srcId="{B31D6F41-0470-4EC0-8392-0E45084A3822}" destId="{AA6A2DFD-07F0-48A8-8ED3-72BCBAAA2322}" srcOrd="2" destOrd="0" presId="urn:microsoft.com/office/officeart/2018/2/layout/IconLabelList"/>
    <dgm:cxn modelId="{60346723-DB15-BE4E-B0E6-2440C4C68BAB}" type="presParOf" srcId="{73D45706-70EA-4299-8119-40730EF69F16}" destId="{A2A9ABA9-A303-47DE-8A80-490747B926B3}" srcOrd="5" destOrd="0" presId="urn:microsoft.com/office/officeart/2018/2/layout/IconLabelList"/>
    <dgm:cxn modelId="{ABF822C5-F24C-4542-A63E-6D8A3A4EDA40}" type="presParOf" srcId="{73D45706-70EA-4299-8119-40730EF69F16}" destId="{AA787BD2-5CE9-4345-9DB8-C885DAE79852}" srcOrd="6" destOrd="0" presId="urn:microsoft.com/office/officeart/2018/2/layout/IconLabelList"/>
    <dgm:cxn modelId="{F2235FB4-EA03-BE4E-BF57-477E3D10A3CF}" type="presParOf" srcId="{AA787BD2-5CE9-4345-9DB8-C885DAE79852}" destId="{0D62B527-FFB7-46CD-80F0-ACAC69AD9EB8}" srcOrd="0" destOrd="0" presId="urn:microsoft.com/office/officeart/2018/2/layout/IconLabelList"/>
    <dgm:cxn modelId="{68E5E891-1324-E745-97F3-56F4613F92C3}" type="presParOf" srcId="{AA787BD2-5CE9-4345-9DB8-C885DAE79852}" destId="{97FCBC8B-CB76-4BA8-9146-4A33AF8EC7DD}" srcOrd="1" destOrd="0" presId="urn:microsoft.com/office/officeart/2018/2/layout/IconLabelList"/>
    <dgm:cxn modelId="{F08984FE-C7F6-A146-B572-905EDB169678}" type="presParOf" srcId="{AA787BD2-5CE9-4345-9DB8-C885DAE79852}" destId="{D76FE8DC-B7F3-468F-8C93-E61E67515F8F}" srcOrd="2" destOrd="0" presId="urn:microsoft.com/office/officeart/2018/2/layout/IconLabelList"/>
    <dgm:cxn modelId="{AFBFD6F6-01B0-3943-8485-71ABE686B814}" type="presParOf" srcId="{73D45706-70EA-4299-8119-40730EF69F16}" destId="{46FD3319-BD90-4746-82D5-FB0F38C7A8DF}" srcOrd="7" destOrd="0" presId="urn:microsoft.com/office/officeart/2018/2/layout/IconLabelList"/>
    <dgm:cxn modelId="{A8B4143E-07A8-AA45-9777-D841C7DAD607}" type="presParOf" srcId="{73D45706-70EA-4299-8119-40730EF69F16}" destId="{69EC2E4D-7CF4-4D31-8407-CCC12383E964}" srcOrd="8" destOrd="0" presId="urn:microsoft.com/office/officeart/2018/2/layout/IconLabelList"/>
    <dgm:cxn modelId="{26EB67BF-2A31-4949-AE07-A566C36CC5F6}" type="presParOf" srcId="{69EC2E4D-7CF4-4D31-8407-CCC12383E964}" destId="{46C25595-1BB9-47AC-ACF7-0BA850C0A6DB}" srcOrd="0" destOrd="0" presId="urn:microsoft.com/office/officeart/2018/2/layout/IconLabelList"/>
    <dgm:cxn modelId="{2004195E-0FF0-8643-BFDC-213F519719E9}" type="presParOf" srcId="{69EC2E4D-7CF4-4D31-8407-CCC12383E964}" destId="{A2C0ED40-342E-47CF-B33C-59E877CFBFE4}" srcOrd="1" destOrd="0" presId="urn:microsoft.com/office/officeart/2018/2/layout/IconLabelList"/>
    <dgm:cxn modelId="{AD3B124B-6188-4A4F-9030-FA6BCC1F18FE}" type="presParOf" srcId="{69EC2E4D-7CF4-4D31-8407-CCC12383E964}" destId="{13178F0E-6B25-4DC0-BF3C-A1AE9893E40B}" srcOrd="2" destOrd="0" presId="urn:microsoft.com/office/officeart/2018/2/layout/IconLabelList"/>
    <dgm:cxn modelId="{B14F6A25-4D31-9542-BFFC-FFA2C9882724}" type="presParOf" srcId="{73D45706-70EA-4299-8119-40730EF69F16}" destId="{9BE53BB1-5E98-4A16-971A-F443E6D49A24}" srcOrd="9" destOrd="0" presId="urn:microsoft.com/office/officeart/2018/2/layout/IconLabelList"/>
    <dgm:cxn modelId="{C4BCA5B8-9A5D-E34C-9D37-FB7412FFDEE8}" type="presParOf" srcId="{73D45706-70EA-4299-8119-40730EF69F16}" destId="{29703BD6-9693-4498-828F-DB6A3D34DDF5}" srcOrd="10" destOrd="0" presId="urn:microsoft.com/office/officeart/2018/2/layout/IconLabelList"/>
    <dgm:cxn modelId="{CED4BD16-227F-B34F-8250-025EEC740915}" type="presParOf" srcId="{29703BD6-9693-4498-828F-DB6A3D34DDF5}" destId="{D2C24471-EC34-46BA-ADB3-2EEAAB9F3B74}" srcOrd="0" destOrd="0" presId="urn:microsoft.com/office/officeart/2018/2/layout/IconLabelList"/>
    <dgm:cxn modelId="{6A79D67C-8496-D64B-9DA4-F94BD0B45AB4}" type="presParOf" srcId="{29703BD6-9693-4498-828F-DB6A3D34DDF5}" destId="{18374286-A6C1-4A33-AFCB-6A79AAFD2377}" srcOrd="1" destOrd="0" presId="urn:microsoft.com/office/officeart/2018/2/layout/IconLabelList"/>
    <dgm:cxn modelId="{3662FFCD-FA34-A440-9571-23A01C0D9B91}" type="presParOf" srcId="{29703BD6-9693-4498-828F-DB6A3D34DDF5}" destId="{5CB7DA5F-2F5A-4B2E-B1E0-8A8ABDDC1E77}" srcOrd="2" destOrd="0" presId="urn:microsoft.com/office/officeart/2018/2/layout/IconLabelList"/>
    <dgm:cxn modelId="{ACBE8036-4903-9C4C-A6E0-1BEAA542E687}" type="presParOf" srcId="{73D45706-70EA-4299-8119-40730EF69F16}" destId="{7B3CD345-10B3-4041-85DA-DFDC5C455D45}" srcOrd="11" destOrd="0" presId="urn:microsoft.com/office/officeart/2018/2/layout/IconLabelList"/>
    <dgm:cxn modelId="{A9AC4287-AC9A-834B-9F94-E9E8A5BB9F8F}" type="presParOf" srcId="{73D45706-70EA-4299-8119-40730EF69F16}" destId="{04138EDD-C5D3-4785-9076-E84492534E54}" srcOrd="12" destOrd="0" presId="urn:microsoft.com/office/officeart/2018/2/layout/IconLabelList"/>
    <dgm:cxn modelId="{491BE2DC-BADA-A441-B3E4-BF540DE4C91A}" type="presParOf" srcId="{04138EDD-C5D3-4785-9076-E84492534E54}" destId="{FEF34EB9-3C17-4136-9D11-2046C5C1F8E6}" srcOrd="0" destOrd="0" presId="urn:microsoft.com/office/officeart/2018/2/layout/IconLabelList"/>
    <dgm:cxn modelId="{DD492D76-4BB0-EB42-80AC-93996A6B5419}" type="presParOf" srcId="{04138EDD-C5D3-4785-9076-E84492534E54}" destId="{3B8E6BE1-E934-456A-8542-3D76A9AE48A2}" srcOrd="1" destOrd="0" presId="urn:microsoft.com/office/officeart/2018/2/layout/IconLabelList"/>
    <dgm:cxn modelId="{3C09DB07-4DE8-FE4A-BF8B-1893752E1369}" type="presParOf" srcId="{04138EDD-C5D3-4785-9076-E84492534E54}" destId="{6476C5C0-AFDD-4169-8C56-7EECC5DD7041}" srcOrd="2" destOrd="0" presId="urn:microsoft.com/office/officeart/2018/2/layout/IconLabelList"/>
    <dgm:cxn modelId="{69C49380-65C6-F14E-B5E6-14976906ECE7}" type="presParOf" srcId="{73D45706-70EA-4299-8119-40730EF69F16}" destId="{4ECEF4A2-C1FE-4340-B242-32E4533C5A17}" srcOrd="13" destOrd="0" presId="urn:microsoft.com/office/officeart/2018/2/layout/IconLabelList"/>
    <dgm:cxn modelId="{8BB71191-2681-B544-A791-047094EB3E15}" type="presParOf" srcId="{73D45706-70EA-4299-8119-40730EF69F16}" destId="{38198B2E-DD0F-4442-83DD-8DE8F2F66B56}" srcOrd="14" destOrd="0" presId="urn:microsoft.com/office/officeart/2018/2/layout/IconLabelList"/>
    <dgm:cxn modelId="{20A787EE-F0E9-E348-A7CB-0D1D5D7C1D9E}" type="presParOf" srcId="{38198B2E-DD0F-4442-83DD-8DE8F2F66B56}" destId="{1ED3037A-A1DD-4C58-9032-5C1CF5A2C69E}" srcOrd="0" destOrd="0" presId="urn:microsoft.com/office/officeart/2018/2/layout/IconLabelList"/>
    <dgm:cxn modelId="{DC95CD29-8712-FD4A-84A9-161449F5DC64}" type="presParOf" srcId="{38198B2E-DD0F-4442-83DD-8DE8F2F66B56}" destId="{72CD3534-754D-4FB8-80F2-E609B5A431DF}" srcOrd="1" destOrd="0" presId="urn:microsoft.com/office/officeart/2018/2/layout/IconLabelList"/>
    <dgm:cxn modelId="{0698A59F-9B60-0C4F-A641-7507DA04E140}" type="presParOf" srcId="{38198B2E-DD0F-4442-83DD-8DE8F2F66B56}" destId="{9785C832-65AD-4FE5-9A83-6E6316BE908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E411C-C02D-9A46-AECD-38C4E97C4D41}">
      <dsp:nvSpPr>
        <dsp:cNvPr id="0" name=""/>
        <dsp:cNvSpPr/>
      </dsp:nvSpPr>
      <dsp:spPr>
        <a:xfrm>
          <a:off x="3202246" y="1524"/>
          <a:ext cx="7617107" cy="156244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7793" tIns="396862" rIns="147793" bIns="396862" numCol="1" spcCol="1270" anchor="ctr" anchorCtr="0">
          <a:noAutofit/>
        </a:bodyPr>
        <a:lstStyle/>
        <a:p>
          <a:pPr marL="236538" lvl="0" indent="0" algn="l" defTabSz="1066800">
            <a:lnSpc>
              <a:spcPct val="90000"/>
            </a:lnSpc>
            <a:spcBef>
              <a:spcPct val="0"/>
            </a:spcBef>
            <a:spcAft>
              <a:spcPct val="35000"/>
            </a:spcAft>
            <a:buNone/>
            <a:tabLst/>
          </a:pPr>
          <a:r>
            <a:rPr lang="en-US" sz="2400" kern="1200" dirty="0"/>
            <a:t>Identify the social determinants of health and racial inequities that impact your specific patient population </a:t>
          </a:r>
        </a:p>
      </dsp:txBody>
      <dsp:txXfrm>
        <a:off x="3202246" y="1524"/>
        <a:ext cx="7617107" cy="1562447"/>
      </dsp:txXfrm>
    </dsp:sp>
    <dsp:sp modelId="{424636EC-2C29-9842-B807-7E13BB46EF71}">
      <dsp:nvSpPr>
        <dsp:cNvPr id="0" name=""/>
        <dsp:cNvSpPr/>
      </dsp:nvSpPr>
      <dsp:spPr>
        <a:xfrm>
          <a:off x="1842" y="1524"/>
          <a:ext cx="3200403" cy="1562447"/>
        </a:xfrm>
        <a:prstGeom prst="rect">
          <a:avLst/>
        </a:prstGeom>
        <a:gradFill rotWithShape="0">
          <a:gsLst>
            <a:gs pos="0">
              <a:schemeClr val="accent2">
                <a:hueOff val="0"/>
                <a:satOff val="0"/>
                <a:tint val="98000"/>
                <a:lumMod val="41000"/>
                <a:lumOff val="59000"/>
              </a:schemeClr>
            </a:gs>
            <a:gs pos="91000">
              <a:schemeClr val="accent2">
                <a:hueOff val="0"/>
                <a:satOff val="0"/>
                <a:lumOff val="0"/>
                <a:alphaOff val="0"/>
                <a:shade val="90000"/>
                <a:lumMod val="8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0768" tIns="154335" rIns="100768" bIns="154335"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75000"/>
                  <a:lumOff val="25000"/>
                </a:schemeClr>
              </a:solidFill>
            </a:rPr>
            <a:t>Identify </a:t>
          </a:r>
        </a:p>
        <a:p>
          <a:pPr marL="0" lvl="0" indent="0" algn="ctr" defTabSz="1244600">
            <a:lnSpc>
              <a:spcPct val="90000"/>
            </a:lnSpc>
            <a:spcBef>
              <a:spcPct val="0"/>
            </a:spcBef>
            <a:spcAft>
              <a:spcPct val="35000"/>
            </a:spcAft>
            <a:buNone/>
          </a:pPr>
          <a:r>
            <a:rPr lang="en-US" sz="2800" b="0" i="1" kern="1200" dirty="0">
              <a:solidFill>
                <a:schemeClr val="tx1">
                  <a:lumMod val="75000"/>
                  <a:lumOff val="25000"/>
                </a:schemeClr>
              </a:solidFill>
            </a:rPr>
            <a:t>(Diagnose)</a:t>
          </a:r>
        </a:p>
      </dsp:txBody>
      <dsp:txXfrm>
        <a:off x="1842" y="1524"/>
        <a:ext cx="3200403" cy="1562447"/>
      </dsp:txXfrm>
    </dsp:sp>
    <dsp:sp modelId="{F7494361-39AC-114A-B5B6-ED54823376B3}">
      <dsp:nvSpPr>
        <dsp:cNvPr id="0" name=""/>
        <dsp:cNvSpPr/>
      </dsp:nvSpPr>
      <dsp:spPr>
        <a:xfrm>
          <a:off x="3202246" y="1657719"/>
          <a:ext cx="7617107" cy="1562447"/>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7793" tIns="396862" rIns="147793" bIns="396862" numCol="1" spcCol="1270" anchor="ctr" anchorCtr="0">
          <a:noAutofit/>
        </a:bodyPr>
        <a:lstStyle/>
        <a:p>
          <a:pPr marL="236538" lvl="0" indent="0" algn="l" defTabSz="1066800">
            <a:lnSpc>
              <a:spcPct val="90000"/>
            </a:lnSpc>
            <a:spcBef>
              <a:spcPct val="0"/>
            </a:spcBef>
            <a:spcAft>
              <a:spcPct val="35000"/>
            </a:spcAft>
            <a:buNone/>
            <a:tabLst/>
          </a:pPr>
          <a:r>
            <a:rPr lang="en-US" sz="2400" kern="1200" dirty="0"/>
            <a:t>Describe those social determinants and inequities by: </a:t>
          </a:r>
        </a:p>
        <a:p>
          <a:pPr marL="236538" lvl="0" indent="0" algn="l" defTabSz="1066800">
            <a:lnSpc>
              <a:spcPct val="90000"/>
            </a:lnSpc>
            <a:spcBef>
              <a:spcPct val="0"/>
            </a:spcBef>
            <a:spcAft>
              <a:spcPct val="35000"/>
            </a:spcAft>
            <a:buNone/>
            <a:tabLst/>
          </a:pPr>
          <a:r>
            <a:rPr lang="en-US" sz="2400" kern="1200" dirty="0"/>
            <a:t>1) Asking patients, 2) Creating community advisory boards, 3) Conducting needs assessments</a:t>
          </a:r>
        </a:p>
      </dsp:txBody>
      <dsp:txXfrm>
        <a:off x="3202246" y="1657719"/>
        <a:ext cx="7617107" cy="1562447"/>
      </dsp:txXfrm>
    </dsp:sp>
    <dsp:sp modelId="{45A84028-CF19-7749-817A-A2DF70F3363C}">
      <dsp:nvSpPr>
        <dsp:cNvPr id="0" name=""/>
        <dsp:cNvSpPr/>
      </dsp:nvSpPr>
      <dsp:spPr>
        <a:xfrm>
          <a:off x="1842" y="1657719"/>
          <a:ext cx="3200403" cy="1562447"/>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0768" tIns="154335" rIns="100768" bIns="154335"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75000"/>
                  <a:lumOff val="25000"/>
                </a:schemeClr>
              </a:solidFill>
            </a:rPr>
            <a:t>Describe</a:t>
          </a:r>
        </a:p>
        <a:p>
          <a:pPr marL="0" lvl="0" indent="0" algn="ctr" defTabSz="1244600">
            <a:lnSpc>
              <a:spcPct val="90000"/>
            </a:lnSpc>
            <a:spcBef>
              <a:spcPct val="0"/>
            </a:spcBef>
            <a:spcAft>
              <a:spcPct val="35000"/>
            </a:spcAft>
            <a:buNone/>
          </a:pPr>
          <a:r>
            <a:rPr lang="en-US" sz="2800" b="0" i="1" kern="1200" dirty="0">
              <a:solidFill>
                <a:schemeClr val="tx1">
                  <a:lumMod val="75000"/>
                  <a:lumOff val="25000"/>
                </a:schemeClr>
              </a:solidFill>
            </a:rPr>
            <a:t>(Work Up)</a:t>
          </a:r>
        </a:p>
      </dsp:txBody>
      <dsp:txXfrm>
        <a:off x="1842" y="1657719"/>
        <a:ext cx="3200403" cy="1562447"/>
      </dsp:txXfrm>
    </dsp:sp>
    <dsp:sp modelId="{04A99161-CF34-D148-A491-FFFFB26A281B}">
      <dsp:nvSpPr>
        <dsp:cNvPr id="0" name=""/>
        <dsp:cNvSpPr/>
      </dsp:nvSpPr>
      <dsp:spPr>
        <a:xfrm>
          <a:off x="3202246" y="3313913"/>
          <a:ext cx="7617107" cy="1562447"/>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7793" tIns="396862" rIns="147793" bIns="396862" numCol="1" spcCol="1270" anchor="ctr" anchorCtr="0">
          <a:noAutofit/>
        </a:bodyPr>
        <a:lstStyle/>
        <a:p>
          <a:pPr marL="236538" lvl="0" indent="0" algn="l" defTabSz="1066800">
            <a:lnSpc>
              <a:spcPct val="90000"/>
            </a:lnSpc>
            <a:spcBef>
              <a:spcPct val="0"/>
            </a:spcBef>
            <a:spcAft>
              <a:spcPct val="35000"/>
            </a:spcAft>
            <a:buNone/>
            <a:tabLst/>
          </a:pPr>
          <a:r>
            <a:rPr lang="en-US" sz="2400" kern="1200" dirty="0"/>
            <a:t>Interrupting these inequities and biases by:</a:t>
          </a:r>
        </a:p>
        <a:p>
          <a:pPr marL="236538" lvl="0" indent="0" algn="l" defTabSz="1066800">
            <a:lnSpc>
              <a:spcPct val="90000"/>
            </a:lnSpc>
            <a:spcBef>
              <a:spcPct val="0"/>
            </a:spcBef>
            <a:spcAft>
              <a:spcPct val="35000"/>
            </a:spcAft>
            <a:buNone/>
            <a:tabLst/>
          </a:pPr>
          <a:r>
            <a:rPr lang="en-US" sz="2400" kern="1200" dirty="0"/>
            <a:t>1) Creating/revising processes and policies that don’t exacerbate inequities, 2) Examining one’s own biases</a:t>
          </a:r>
        </a:p>
      </dsp:txBody>
      <dsp:txXfrm>
        <a:off x="3202246" y="3313913"/>
        <a:ext cx="7617107" cy="1562447"/>
      </dsp:txXfrm>
    </dsp:sp>
    <dsp:sp modelId="{1BAD1506-3FF1-324C-9394-B36980074C64}">
      <dsp:nvSpPr>
        <dsp:cNvPr id="0" name=""/>
        <dsp:cNvSpPr/>
      </dsp:nvSpPr>
      <dsp:spPr>
        <a:xfrm>
          <a:off x="1842" y="3313913"/>
          <a:ext cx="3200403" cy="1562447"/>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0768" tIns="154335" rIns="100768" bIns="154335"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lumMod val="75000"/>
                  <a:lumOff val="25000"/>
                </a:schemeClr>
              </a:solidFill>
            </a:rPr>
            <a:t>Interrupt </a:t>
          </a:r>
          <a:r>
            <a:rPr lang="en-US" sz="2800" b="0" i="1" kern="1200" dirty="0">
              <a:solidFill>
                <a:schemeClr val="tx1">
                  <a:lumMod val="75000"/>
                  <a:lumOff val="25000"/>
                </a:schemeClr>
              </a:solidFill>
            </a:rPr>
            <a:t>(Treatment Plan)</a:t>
          </a:r>
        </a:p>
      </dsp:txBody>
      <dsp:txXfrm>
        <a:off x="1842" y="3313913"/>
        <a:ext cx="3200403" cy="1562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5EF57-106E-4699-B563-1213E285532D}">
      <dsp:nvSpPr>
        <dsp:cNvPr id="0" name=""/>
        <dsp:cNvSpPr/>
      </dsp:nvSpPr>
      <dsp:spPr>
        <a:xfrm>
          <a:off x="436897" y="545208"/>
          <a:ext cx="632021" cy="63202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C0A012-2B0D-4B5B-8DFE-A4E8CDE87B01}">
      <dsp:nvSpPr>
        <dsp:cNvPr id="0" name=""/>
        <dsp:cNvSpPr/>
      </dsp:nvSpPr>
      <dsp:spPr>
        <a:xfrm>
          <a:off x="50662" y="1438310"/>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Education</a:t>
          </a:r>
        </a:p>
      </dsp:txBody>
      <dsp:txXfrm>
        <a:off x="50662" y="1438310"/>
        <a:ext cx="1404492" cy="561796"/>
      </dsp:txXfrm>
    </dsp:sp>
    <dsp:sp modelId="{7D95BB88-A8E3-4630-8362-BA81CEA11AD8}">
      <dsp:nvSpPr>
        <dsp:cNvPr id="0" name=""/>
        <dsp:cNvSpPr/>
      </dsp:nvSpPr>
      <dsp:spPr>
        <a:xfrm>
          <a:off x="2087176" y="545208"/>
          <a:ext cx="632021" cy="63202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61F7C1-53D0-4BC5-ABA7-A1823C8880AD}">
      <dsp:nvSpPr>
        <dsp:cNvPr id="0" name=""/>
        <dsp:cNvSpPr/>
      </dsp:nvSpPr>
      <dsp:spPr>
        <a:xfrm>
          <a:off x="1700940" y="1438310"/>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Employment</a:t>
          </a:r>
        </a:p>
      </dsp:txBody>
      <dsp:txXfrm>
        <a:off x="1700940" y="1438310"/>
        <a:ext cx="1404492" cy="561796"/>
      </dsp:txXfrm>
    </dsp:sp>
    <dsp:sp modelId="{5C84B85D-9814-4DB8-82DE-02331EE7EA7C}">
      <dsp:nvSpPr>
        <dsp:cNvPr id="0" name=""/>
        <dsp:cNvSpPr/>
      </dsp:nvSpPr>
      <dsp:spPr>
        <a:xfrm>
          <a:off x="5383415" y="2502598"/>
          <a:ext cx="632021" cy="63202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6A2DFD-07F0-48A8-8ED3-72BCBAAA2322}">
      <dsp:nvSpPr>
        <dsp:cNvPr id="0" name=""/>
        <dsp:cNvSpPr/>
      </dsp:nvSpPr>
      <dsp:spPr>
        <a:xfrm>
          <a:off x="4997185" y="3409981"/>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Health Care System</a:t>
          </a:r>
        </a:p>
      </dsp:txBody>
      <dsp:txXfrm>
        <a:off x="4997185" y="3409981"/>
        <a:ext cx="1404492" cy="561796"/>
      </dsp:txXfrm>
    </dsp:sp>
    <dsp:sp modelId="{0D62B527-FFB7-46CD-80F0-ACAC69AD9EB8}">
      <dsp:nvSpPr>
        <dsp:cNvPr id="0" name=""/>
        <dsp:cNvSpPr/>
      </dsp:nvSpPr>
      <dsp:spPr>
        <a:xfrm>
          <a:off x="5387732" y="545208"/>
          <a:ext cx="632021" cy="63202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6FE8DC-B7F3-468F-8C93-E61E67515F8F}">
      <dsp:nvSpPr>
        <dsp:cNvPr id="0" name=""/>
        <dsp:cNvSpPr/>
      </dsp:nvSpPr>
      <dsp:spPr>
        <a:xfrm>
          <a:off x="5001497" y="1438310"/>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Physical Environment</a:t>
          </a:r>
        </a:p>
      </dsp:txBody>
      <dsp:txXfrm>
        <a:off x="5001497" y="1438310"/>
        <a:ext cx="1404492" cy="561796"/>
      </dsp:txXfrm>
    </dsp:sp>
    <dsp:sp modelId="{46C25595-1BB9-47AC-ACF7-0BA850C0A6DB}">
      <dsp:nvSpPr>
        <dsp:cNvPr id="0" name=""/>
        <dsp:cNvSpPr/>
      </dsp:nvSpPr>
      <dsp:spPr>
        <a:xfrm>
          <a:off x="7038011" y="545208"/>
          <a:ext cx="632021" cy="63202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178F0E-6B25-4DC0-BF3C-A1AE9893E40B}">
      <dsp:nvSpPr>
        <dsp:cNvPr id="0" name=""/>
        <dsp:cNvSpPr/>
      </dsp:nvSpPr>
      <dsp:spPr>
        <a:xfrm>
          <a:off x="6651775" y="1438310"/>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Social Environment</a:t>
          </a:r>
        </a:p>
      </dsp:txBody>
      <dsp:txXfrm>
        <a:off x="6651775" y="1438310"/>
        <a:ext cx="1404492" cy="561796"/>
      </dsp:txXfrm>
    </dsp:sp>
    <dsp:sp modelId="{D2C24471-EC34-46BA-ADB3-2EEAAB9F3B74}">
      <dsp:nvSpPr>
        <dsp:cNvPr id="0" name=""/>
        <dsp:cNvSpPr/>
      </dsp:nvSpPr>
      <dsp:spPr>
        <a:xfrm>
          <a:off x="8688289" y="545208"/>
          <a:ext cx="632021" cy="632021"/>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B7DA5F-2F5A-4B2E-B1E0-8A8ABDDC1E77}">
      <dsp:nvSpPr>
        <dsp:cNvPr id="0" name=""/>
        <dsp:cNvSpPr/>
      </dsp:nvSpPr>
      <dsp:spPr>
        <a:xfrm>
          <a:off x="8302054" y="1438310"/>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Transportation Systems</a:t>
          </a:r>
        </a:p>
      </dsp:txBody>
      <dsp:txXfrm>
        <a:off x="8302054" y="1438310"/>
        <a:ext cx="1404492" cy="561796"/>
      </dsp:txXfrm>
    </dsp:sp>
    <dsp:sp modelId="{FEF34EB9-3C17-4136-9D11-2046C5C1F8E6}">
      <dsp:nvSpPr>
        <dsp:cNvPr id="0" name=""/>
        <dsp:cNvSpPr/>
      </dsp:nvSpPr>
      <dsp:spPr>
        <a:xfrm>
          <a:off x="10338567" y="545208"/>
          <a:ext cx="632021" cy="632021"/>
        </a:xfrm>
        <a:prstGeom prst="rect">
          <a:avLst/>
        </a:prstGeom>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76C5C0-AFDD-4169-8C56-7EECC5DD7041}">
      <dsp:nvSpPr>
        <dsp:cNvPr id="0" name=""/>
        <dsp:cNvSpPr/>
      </dsp:nvSpPr>
      <dsp:spPr>
        <a:xfrm>
          <a:off x="9952332" y="1438310"/>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Housing</a:t>
          </a:r>
        </a:p>
      </dsp:txBody>
      <dsp:txXfrm>
        <a:off x="9952332" y="1438310"/>
        <a:ext cx="1404492" cy="561796"/>
      </dsp:txXfrm>
    </dsp:sp>
    <dsp:sp modelId="{1ED3037A-A1DD-4C58-9032-5C1CF5A2C69E}">
      <dsp:nvSpPr>
        <dsp:cNvPr id="0" name=""/>
        <dsp:cNvSpPr/>
      </dsp:nvSpPr>
      <dsp:spPr>
        <a:xfrm>
          <a:off x="3744672" y="551005"/>
          <a:ext cx="632021" cy="632021"/>
        </a:xfrm>
        <a:prstGeom prst="rect">
          <a:avLst/>
        </a:prstGeom>
        <a:blipFill>
          <a:blip xmlns:r="http://schemas.openxmlformats.org/officeDocument/2006/relationships"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85C832-65AD-4FE5-9A83-6E6316BE908B}">
      <dsp:nvSpPr>
        <dsp:cNvPr id="0" name=""/>
        <dsp:cNvSpPr/>
      </dsp:nvSpPr>
      <dsp:spPr>
        <a:xfrm>
          <a:off x="3358438" y="1446211"/>
          <a:ext cx="1404492" cy="56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Income &amp; Wealth</a:t>
          </a:r>
        </a:p>
      </dsp:txBody>
      <dsp:txXfrm>
        <a:off x="3358438" y="1446211"/>
        <a:ext cx="1404492" cy="56179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5B0656-B65A-4457-B2B9-317DDCEA10AB}" type="datetimeFigureOut">
              <a:rPr lang="en-US" smtClean="0"/>
              <a:t>3/3/21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B006A01-2C1B-41D6-B706-BEE9856F0D60}" type="slidenum">
              <a:rPr lang="en-US" smtClean="0"/>
              <a:t>‹#›</a:t>
            </a:fld>
            <a:endParaRPr lang="en-US"/>
          </a:p>
        </p:txBody>
      </p:sp>
    </p:spTree>
    <p:extLst>
      <p:ext uri="{BB962C8B-B14F-4D97-AF65-F5344CB8AC3E}">
        <p14:creationId xmlns:p14="http://schemas.microsoft.com/office/powerpoint/2010/main" val="3634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9EDB2F0-809C-134C-925F-566299F81A41}" type="datetimeFigureOut">
              <a:rPr lang="en-US" smtClean="0"/>
              <a:t>3/3/21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Racial_segregation"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n.wikipedia.org/wiki/Separate_but_equal" TargetMode="External"/><Relationship Id="rId4" Type="http://schemas.openxmlformats.org/officeDocument/2006/relationships/hyperlink" Target="https://en.wikipedia.org/wiki/Plessy_v._Ferguson#cite_note-Opinion-2"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Racial_segreg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n.wikipedia.org/wiki/Separate_but_equal" TargetMode="External"/><Relationship Id="rId4" Type="http://schemas.openxmlformats.org/officeDocument/2006/relationships/hyperlink" Target="https://en.wikipedia.org/wiki/Plessy_v._Ferguson#cite_note-Opinion-2"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177114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4EFB7115-9E71-4BC0-9FA3-BEDCDB6508C7}" type="slidenum">
              <a:rPr lang="en-US" altLang="en-US" sz="1200"/>
              <a:pPr/>
              <a:t>10</a:t>
            </a:fld>
            <a:endParaRPr lang="en-US"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sz="1600" dirty="0"/>
              <a:t>As a pediatrician I am aware of the fact that the point prevalence of alcohol use disorders in the US is somewhere in the neighborhood of 5-7 %; with a lifetime prevalence of 15-18%, which translates into just under 10 million or 1 in every 4 children in the US living in households with 1 or more adults who are affected by an alcohol use disorder.   (B F Grant, AJPH; 2000.  </a:t>
            </a:r>
          </a:p>
          <a:p>
            <a:endParaRPr lang="en-US" altLang="en-US" sz="1600" dirty="0"/>
          </a:p>
        </p:txBody>
      </p:sp>
    </p:spTree>
    <p:extLst>
      <p:ext uri="{BB962C8B-B14F-4D97-AF65-F5344CB8AC3E}">
        <p14:creationId xmlns:p14="http://schemas.microsoft.com/office/powerpoint/2010/main" val="106137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3030"/>
                </a:solidFill>
                <a:effectLst/>
                <a:latin typeface="arial" panose="020B0604020202020204" pitchFamily="34" charset="0"/>
              </a:rPr>
              <a:t>Volkow ND, </a:t>
            </a:r>
            <a:r>
              <a:rPr lang="en-US" b="0" i="0" dirty="0" err="1">
                <a:solidFill>
                  <a:srgbClr val="303030"/>
                </a:solidFill>
                <a:effectLst/>
                <a:latin typeface="arial" panose="020B0604020202020204" pitchFamily="34" charset="0"/>
              </a:rPr>
              <a:t>Koob</a:t>
            </a:r>
            <a:r>
              <a:rPr lang="en-US" b="0" i="0" dirty="0">
                <a:solidFill>
                  <a:srgbClr val="303030"/>
                </a:solidFill>
                <a:effectLst/>
                <a:latin typeface="arial" panose="020B0604020202020204" pitchFamily="34" charset="0"/>
              </a:rPr>
              <a:t> GF, McLellan AT. </a:t>
            </a:r>
            <a:r>
              <a:rPr lang="en-US" b="0" i="0" dirty="0" err="1">
                <a:solidFill>
                  <a:srgbClr val="303030"/>
                </a:solidFill>
                <a:effectLst/>
                <a:latin typeface="arial" panose="020B0604020202020204" pitchFamily="34" charset="0"/>
              </a:rPr>
              <a:t>Neurobiologic</a:t>
            </a:r>
            <a:r>
              <a:rPr lang="en-US" b="0" i="0" dirty="0">
                <a:solidFill>
                  <a:srgbClr val="303030"/>
                </a:solidFill>
                <a:effectLst/>
                <a:latin typeface="arial" panose="020B0604020202020204" pitchFamily="34" charset="0"/>
              </a:rPr>
              <a:t> Advances from the Brain Disease Model of Addiction. </a:t>
            </a:r>
            <a:r>
              <a:rPr lang="en-US" b="0" i="1" dirty="0">
                <a:solidFill>
                  <a:srgbClr val="303030"/>
                </a:solidFill>
                <a:effectLst/>
                <a:latin typeface="arial" panose="020B0604020202020204" pitchFamily="34" charset="0"/>
              </a:rPr>
              <a:t>N </a:t>
            </a:r>
            <a:r>
              <a:rPr lang="en-US" b="0" i="1" dirty="0" err="1">
                <a:solidFill>
                  <a:srgbClr val="303030"/>
                </a:solidFill>
                <a:effectLst/>
                <a:latin typeface="arial" panose="020B0604020202020204" pitchFamily="34" charset="0"/>
              </a:rPr>
              <a:t>Engl</a:t>
            </a:r>
            <a:r>
              <a:rPr lang="en-US" b="0" i="1" dirty="0">
                <a:solidFill>
                  <a:srgbClr val="303030"/>
                </a:solidFill>
                <a:effectLst/>
                <a:latin typeface="arial" panose="020B0604020202020204" pitchFamily="34" charset="0"/>
              </a:rPr>
              <a:t> J Med</a:t>
            </a:r>
            <a:r>
              <a:rPr lang="en-US" b="0" i="0" dirty="0">
                <a:solidFill>
                  <a:srgbClr val="303030"/>
                </a:solidFill>
                <a:effectLst/>
                <a:latin typeface="arial" panose="020B0604020202020204" pitchFamily="34" charset="0"/>
              </a:rPr>
              <a:t>. 2016;374(4):363-371. doi:10.1056/NEJMra1511480</a:t>
            </a:r>
            <a:endParaRPr lang="en-US" dirty="0"/>
          </a:p>
        </p:txBody>
      </p:sp>
      <p:sp>
        <p:nvSpPr>
          <p:cNvPr id="4" name="Slide Number Placeholder 3"/>
          <p:cNvSpPr>
            <a:spLocks noGrp="1"/>
          </p:cNvSpPr>
          <p:nvPr>
            <p:ph type="sldNum" sz="quarter" idx="10"/>
          </p:nvPr>
        </p:nvSpPr>
        <p:spPr/>
        <p:txBody>
          <a:bodyPr/>
          <a:lstStyle/>
          <a:p>
            <a:fld id="{024FA833-9CB4-5847-A041-A6FF9264C025}" type="slidenum">
              <a:rPr lang="en-US" altLang="en-US" smtClean="0"/>
              <a:pPr/>
              <a:t>11</a:t>
            </a:fld>
            <a:endParaRPr lang="en-US" altLang="en-US" dirty="0"/>
          </a:p>
        </p:txBody>
      </p:sp>
    </p:spTree>
    <p:extLst>
      <p:ext uri="{BB962C8B-B14F-4D97-AF65-F5344CB8AC3E}">
        <p14:creationId xmlns:p14="http://schemas.microsoft.com/office/powerpoint/2010/main" val="3035230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F5ACD248-8828-4486-8FD4-41520722E6CF}" type="slidenum">
              <a:rPr lang="en-US" altLang="en-US" sz="1200"/>
              <a:pPr/>
              <a:t>12</a:t>
            </a:fld>
            <a:endParaRPr lang="en-US" alt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054584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a:ln/>
        </p:spPr>
      </p:sp>
      <p:sp>
        <p:nvSpPr>
          <p:cNvPr id="45059" name="Notes Placeholder 2"/>
          <p:cNvSpPr>
            <a:spLocks noGrp="1" noChangeArrowheads="1"/>
          </p:cNvSpPr>
          <p:nvPr>
            <p:ph type="body" idx="1"/>
          </p:nvPr>
        </p:nvSpPr>
        <p:spPr>
          <a:noFill/>
        </p:spPr>
        <p:txBody>
          <a:bodyPr/>
          <a:lstStyle/>
          <a:p>
            <a:endParaRPr lang="en-US" altLang="en-US" dirty="0"/>
          </a:p>
        </p:txBody>
      </p:sp>
      <p:sp>
        <p:nvSpPr>
          <p:cNvPr id="45060" name="Slide Number Placeholder 3"/>
          <p:cNvSpPr>
            <a:spLocks noGrp="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BF817C88-7383-4D04-8445-B85FB8D08AB6}" type="slidenum">
              <a:rPr lang="en-US" altLang="en-US" sz="1200"/>
              <a:pPr/>
              <a:t>13</a:t>
            </a:fld>
            <a:endParaRPr lang="en-US" altLang="en-US" sz="1200"/>
          </a:p>
        </p:txBody>
      </p:sp>
    </p:spTree>
    <p:extLst>
      <p:ext uri="{BB962C8B-B14F-4D97-AF65-F5344CB8AC3E}">
        <p14:creationId xmlns:p14="http://schemas.microsoft.com/office/powerpoint/2010/main" val="83330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8D8F7D-4FF6-8D4C-A1E2-C6FC1F6E5EF1}" type="slidenum">
              <a:rPr lang="en-US" smtClean="0"/>
              <a:t>14</a:t>
            </a:fld>
            <a:endParaRPr lang="en-US"/>
          </a:p>
        </p:txBody>
      </p:sp>
    </p:spTree>
    <p:extLst>
      <p:ext uri="{BB962C8B-B14F-4D97-AF65-F5344CB8AC3E}">
        <p14:creationId xmlns:p14="http://schemas.microsoft.com/office/powerpoint/2010/main" val="387352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6371ADEC-D817-4A84-9EA3-70A98D32FB8C}" type="slidenum">
              <a:rPr lang="en-US" altLang="en-US" sz="1200"/>
              <a:pPr/>
              <a:t>15</a:t>
            </a:fld>
            <a:endParaRPr lang="en-US" alt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418642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8D8F7D-4FF6-8D4C-A1E2-C6FC1F6E5EF1}" type="slidenum">
              <a:rPr lang="en-US" smtClean="0"/>
              <a:t>16</a:t>
            </a:fld>
            <a:endParaRPr lang="en-US"/>
          </a:p>
        </p:txBody>
      </p:sp>
    </p:spTree>
    <p:extLst>
      <p:ext uri="{BB962C8B-B14F-4D97-AF65-F5344CB8AC3E}">
        <p14:creationId xmlns:p14="http://schemas.microsoft.com/office/powerpoint/2010/main" val="346206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t>I want to center this talk on the iceberg theory of culture. Society’s culture is like that big iceberg in the ocean with a small portion that is visible above the water level as well as a larger portion that is hidden beneath the surface. So when we view culture and people through this lens, we can start to understand why while we can only see the 10% of a person or community, we judge or make assumptions based on the 90% we can’t see below the waterline as this is what influences the top 10%. I will be coming back to this concept throughout the presentation as our task in reducing health disparities is to uncover and what lies below the surface. </a:t>
            </a:r>
          </a:p>
          <a:p>
            <a:endParaRPr lang="en-US" sz="1200"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18</a:t>
            </a:fld>
            <a:endParaRPr lang="en-US"/>
          </a:p>
        </p:txBody>
      </p:sp>
    </p:spTree>
    <p:extLst>
      <p:ext uri="{BB962C8B-B14F-4D97-AF65-F5344CB8AC3E}">
        <p14:creationId xmlns:p14="http://schemas.microsoft.com/office/powerpoint/2010/main" val="253957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Racism is a system that structures opportunities and assigns value based on race, which is a social construct. This system unfairly disadvantages some communities and advantages other communities with an ending result of affecting the whole society </a:t>
            </a:r>
          </a:p>
        </p:txBody>
      </p:sp>
      <p:sp>
        <p:nvSpPr>
          <p:cNvPr id="4" name="Slide Number Placeholder 3"/>
          <p:cNvSpPr>
            <a:spLocks noGrp="1"/>
          </p:cNvSpPr>
          <p:nvPr>
            <p:ph type="sldNum" sz="quarter" idx="5"/>
          </p:nvPr>
        </p:nvSpPr>
        <p:spPr/>
        <p:txBody>
          <a:bodyPr/>
          <a:lstStyle/>
          <a:p>
            <a:fld id="{5A8D8F7D-4FF6-8D4C-A1E2-C6FC1F6E5EF1}" type="slidenum">
              <a:rPr lang="en-US" smtClean="0"/>
              <a:t>19</a:t>
            </a:fld>
            <a:endParaRPr lang="en-US"/>
          </a:p>
        </p:txBody>
      </p:sp>
    </p:spTree>
    <p:extLst>
      <p:ext uri="{BB962C8B-B14F-4D97-AF65-F5344CB8AC3E}">
        <p14:creationId xmlns:p14="http://schemas.microsoft.com/office/powerpoint/2010/main" val="2587328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pPr defTabSz="931774">
              <a:defRPr/>
            </a:pPr>
            <a:r>
              <a:rPr lang="en-US" sz="1600" dirty="0"/>
              <a:t>We start in 1790 with the Naturalization Act which made it so that US citizenship was restricted to free whites</a:t>
            </a:r>
          </a:p>
          <a:p>
            <a:pPr defTabSz="931774">
              <a:defRPr/>
            </a:pPr>
            <a:r>
              <a:rPr lang="en-US" sz="1600" dirty="0"/>
              <a:t>1619 was the beginning of slavery in the US with the first 20 Africans brought to Jamestown, VA.   </a:t>
            </a:r>
          </a:p>
          <a:p>
            <a:pPr defTabSz="931774">
              <a:defRPr/>
            </a:pPr>
            <a:r>
              <a:rPr lang="en-US" sz="1600" dirty="0"/>
              <a:t>It wasn’t until 1808 that the US banned importation of African slaves but slavery was still legal</a:t>
            </a:r>
          </a:p>
          <a:p>
            <a:pPr defTabSz="931774">
              <a:defRPr/>
            </a:pPr>
            <a:r>
              <a:rPr lang="en-US" sz="1600" dirty="0"/>
              <a:t>While slavery was ongoing and the US wanted to expand, President Andrew Jackson signed the Indian Removal Act which led to the forced removal of Native American tribes from their lands and approximately 4,000 Cherokees died on this forced march, which became known as the "Trail of Tears.” This was one of the most fundamental injustices to have occurred to the Native American people that has lasting impacts today. Then about 250 years after the start of slavery in the US, President Abraham Lincoln signed the Emancipation Proclamation followed by passing of the 13</a:t>
            </a:r>
            <a:r>
              <a:rPr lang="en-US" sz="1600" baseline="30000" dirty="0"/>
              <a:t>th</a:t>
            </a:r>
            <a:r>
              <a:rPr lang="en-US" sz="1600" dirty="0"/>
              <a:t> Amendment abolishing slavery in the US. </a:t>
            </a:r>
          </a:p>
          <a:p>
            <a:endParaRPr lang="en-US" sz="1600" dirty="0"/>
          </a:p>
          <a:p>
            <a:endParaRPr lang="en-US" sz="1600" dirty="0"/>
          </a:p>
        </p:txBody>
      </p:sp>
      <p:sp>
        <p:nvSpPr>
          <p:cNvPr id="4" name="Slide Number Placeholder 3"/>
          <p:cNvSpPr>
            <a:spLocks noGrp="1"/>
          </p:cNvSpPr>
          <p:nvPr>
            <p:ph type="sldNum" sz="quarter" idx="5"/>
          </p:nvPr>
        </p:nvSpPr>
        <p:spPr/>
        <p:txBody>
          <a:bodyPr/>
          <a:lstStyle/>
          <a:p>
            <a:fld id="{5A8D8F7D-4FF6-8D4C-A1E2-C6FC1F6E5EF1}" type="slidenum">
              <a:rPr lang="en-US" smtClean="0"/>
              <a:t>21</a:t>
            </a:fld>
            <a:endParaRPr lang="en-US"/>
          </a:p>
        </p:txBody>
      </p:sp>
    </p:spTree>
    <p:extLst>
      <p:ext uri="{BB962C8B-B14F-4D97-AF65-F5344CB8AC3E}">
        <p14:creationId xmlns:p14="http://schemas.microsoft.com/office/powerpoint/2010/main" val="257232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242"/>
              </a:spcBef>
              <a:buClr>
                <a:srgbClr val="EE7D31"/>
              </a:buClr>
            </a:pPr>
            <a:r>
              <a:rPr lang="en-US" dirty="0"/>
              <a:t>Ask questions at any point through the “Chat” pane of your zoom Control Panel on your computer or mobile device. </a:t>
            </a:r>
          </a:p>
          <a:p>
            <a:pPr>
              <a:spcBef>
                <a:spcPts val="2242"/>
              </a:spcBef>
              <a:buClr>
                <a:srgbClr val="EE7D31"/>
              </a:buClr>
            </a:pPr>
            <a:r>
              <a:rPr lang="en-US" dirty="0"/>
              <a:t>Answers will be posted on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2</a:t>
            </a:fld>
            <a:endParaRPr lang="en-US"/>
          </a:p>
        </p:txBody>
      </p:sp>
    </p:spTree>
    <p:extLst>
      <p:ext uri="{BB962C8B-B14F-4D97-AF65-F5344CB8AC3E}">
        <p14:creationId xmlns:p14="http://schemas.microsoft.com/office/powerpoint/2010/main" val="43871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45056"/>
          </a:xfrm>
        </p:spPr>
        <p:txBody>
          <a:bodyPr/>
          <a:lstStyle/>
          <a:p>
            <a:pPr defTabSz="931774">
              <a:defRPr/>
            </a:pPr>
            <a:r>
              <a:rPr lang="en-US" sz="1400" dirty="0"/>
              <a:t>After the abolishment of slavery, Jim Crow laws were enacted in the South. These Jim Crow laws were legal policies and laws that enforced racial segregation. In hospitals, this looked like having “coloreds only units” and “whites only units or hospitals”.  30 years later, the landmark Plessy v. Ferguson Supreme Court case upheld the constitutionality of these </a:t>
            </a:r>
            <a:r>
              <a:rPr lang="en-US" sz="1400" dirty="0">
                <a:hlinkClick r:id="rId3" tooltip="Racial segregation"/>
              </a:rPr>
              <a:t>racial segregation</a:t>
            </a:r>
            <a:r>
              <a:rPr lang="en-US" sz="1400" dirty="0"/>
              <a:t> laws for public facilities as long as the segregated facilities were equal in quality</a:t>
            </a:r>
            <a:r>
              <a:rPr lang="en-US" sz="1400" baseline="30000" dirty="0">
                <a:hlinkClick r:id="rId4"/>
              </a:rPr>
              <a:t>[2]</a:t>
            </a:r>
            <a:r>
              <a:rPr lang="en-US" sz="1400" dirty="0"/>
              <a:t> – a doctrine that came to be known as "</a:t>
            </a:r>
            <a:r>
              <a:rPr lang="en-US" sz="1400" dirty="0">
                <a:hlinkClick r:id="rId5" tooltip="Separate but equal"/>
              </a:rPr>
              <a:t>separate but equal</a:t>
            </a:r>
            <a:r>
              <a:rPr lang="en-US" sz="1400" dirty="0"/>
              <a:t>”. This occurred despite overwhelming evidence that facilities for black communities were not equal in quality. In the 1930-1950s the federal government's Home Owners' Loan Corporation created city maps that assigned grades to residential neighborhoods that reflected their "mortgage security" that would then be visualized on these color-coded maps. Neighborhoods receiving the highest grade of "A"--colored green on the maps--were deemed minimal risks for banks, mortgage lenders, and develops when they were determining who should received loans and which areas in the city were safe investments. Those receiving the lowest grade of "D," colored red, were considered "hazardous.” The color of these hazardous neighborhoods how the maps got their redlining name as redlines were literally drawn around black neighborhoods as neighborhoods with communities of color overwhelmingly received D grades. </a:t>
            </a:r>
          </a:p>
        </p:txBody>
      </p:sp>
      <p:sp>
        <p:nvSpPr>
          <p:cNvPr id="4" name="Slide Number Placeholder 3"/>
          <p:cNvSpPr>
            <a:spLocks noGrp="1"/>
          </p:cNvSpPr>
          <p:nvPr>
            <p:ph type="sldNum" sz="quarter" idx="5"/>
          </p:nvPr>
        </p:nvSpPr>
        <p:spPr/>
        <p:txBody>
          <a:bodyPr/>
          <a:lstStyle/>
          <a:p>
            <a:fld id="{5A8D8F7D-4FF6-8D4C-A1E2-C6FC1F6E5EF1}" type="slidenum">
              <a:rPr lang="en-US" smtClean="0"/>
              <a:t>22</a:t>
            </a:fld>
            <a:endParaRPr lang="en-US"/>
          </a:p>
        </p:txBody>
      </p:sp>
    </p:spTree>
    <p:extLst>
      <p:ext uri="{BB962C8B-B14F-4D97-AF65-F5344CB8AC3E}">
        <p14:creationId xmlns:p14="http://schemas.microsoft.com/office/powerpoint/2010/main" val="2979645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45056"/>
          </a:xfrm>
        </p:spPr>
        <p:txBody>
          <a:bodyPr/>
          <a:lstStyle/>
          <a:p>
            <a:pPr defTabSz="931774">
              <a:defRPr/>
            </a:pPr>
            <a:r>
              <a:rPr lang="en-US" sz="1400" dirty="0"/>
              <a:t>After the abolishment of slavery, Jim Crow laws were enacted in the South. These Jim Crow laws were legal policies and laws that enforced racial segregation. In hospitals, this looked like having “coloreds only units” and “whites only units or hospitals”.  30 years later, the landmark Plessy v. Ferguson Supreme Court case upheld the constitutionality of these </a:t>
            </a:r>
            <a:r>
              <a:rPr lang="en-US" sz="1400" dirty="0">
                <a:hlinkClick r:id="rId3" tooltip="Racial segregation"/>
              </a:rPr>
              <a:t>racial segregation</a:t>
            </a:r>
            <a:r>
              <a:rPr lang="en-US" sz="1400" dirty="0"/>
              <a:t> laws for public facilities as long as the segregated facilities were equal in quality</a:t>
            </a:r>
            <a:r>
              <a:rPr lang="en-US" sz="1400" baseline="30000" dirty="0">
                <a:hlinkClick r:id="rId4"/>
              </a:rPr>
              <a:t>[2]</a:t>
            </a:r>
            <a:r>
              <a:rPr lang="en-US" sz="1400" dirty="0"/>
              <a:t> – a doctrine that came to be known as "</a:t>
            </a:r>
            <a:r>
              <a:rPr lang="en-US" sz="1400" dirty="0">
                <a:hlinkClick r:id="rId5" tooltip="Separate but equal"/>
              </a:rPr>
              <a:t>separate but equal</a:t>
            </a:r>
            <a:r>
              <a:rPr lang="en-US" sz="1400" dirty="0"/>
              <a:t>”. This occurred despite overwhelming evidence that facilities for black communities were not equal in quality. In the 1930-1950s the federal government's Home Owners' Loan Corporation created city maps that assigned grades to residential neighborhoods that reflected their "mortgage security" that would then be visualized on these color-coded maps. Neighborhoods receiving the highest grade of "A"--colored green on the maps--were deemed minimal risks for banks, mortgage lenders, and develops when they were determining who should received loans and which areas in the city were safe investments. Those receiving the lowest grade of "D," colored red, were considered "hazardous.” The color of these hazardous neighborhoods how the maps got their redlining name as redlines were literally drawn around black neighborhoods as neighborhoods with communities of color overwhelmingly received D grades. </a:t>
            </a:r>
          </a:p>
        </p:txBody>
      </p:sp>
      <p:sp>
        <p:nvSpPr>
          <p:cNvPr id="4" name="Slide Number Placeholder 3"/>
          <p:cNvSpPr>
            <a:spLocks noGrp="1"/>
          </p:cNvSpPr>
          <p:nvPr>
            <p:ph type="sldNum" sz="quarter" idx="5"/>
          </p:nvPr>
        </p:nvSpPr>
        <p:spPr/>
        <p:txBody>
          <a:bodyPr/>
          <a:lstStyle/>
          <a:p>
            <a:fld id="{5A8D8F7D-4FF6-8D4C-A1E2-C6FC1F6E5EF1}" type="slidenum">
              <a:rPr lang="en-US" smtClean="0"/>
              <a:t>24</a:t>
            </a:fld>
            <a:endParaRPr lang="en-US"/>
          </a:p>
        </p:txBody>
      </p:sp>
    </p:spTree>
    <p:extLst>
      <p:ext uri="{BB962C8B-B14F-4D97-AF65-F5344CB8AC3E}">
        <p14:creationId xmlns:p14="http://schemas.microsoft.com/office/powerpoint/2010/main" val="2020739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82634"/>
          </a:xfrm>
        </p:spPr>
        <p:txBody>
          <a:bodyPr/>
          <a:lstStyle/>
          <a:p>
            <a:pPr defTabSz="931774">
              <a:defRPr/>
            </a:pPr>
            <a:r>
              <a:rPr lang="en-US" sz="1400" dirty="0"/>
              <a:t>Another bioethical case occurred in 1951 when Henrietta Lacks, a cervical cancer patient at Johns Hopkins had her cancer cells, from a biopsy without consent, permission, or compensation, cloned for research that would be the basis of the first immortalized human cell line. </a:t>
            </a:r>
          </a:p>
          <a:p>
            <a:pPr defTabSz="931774">
              <a:defRPr/>
            </a:pPr>
            <a:r>
              <a:rPr lang="en-US" sz="1400" dirty="0"/>
              <a:t>Then in 1954, the landmark Supreme Court case Brown  vs. Board of Education was decided that ruled that separating children in public schools on the basis of race was unconstitutional. It signaled overruling the "separate but equal" principle set forth in the 1896 Plessy v. Ferguson case. However, some public school districts then closed schools down to prevent integration and funneled money into private schools for white children only.  A fire was light behind the Civil rights movement after the lynching of 14 year old  Emmett Till in 1955. He was brutally mutilated and murdered by white men after being accused of offending a white woman in a store. His mother requested an open casket for all to see the brutality of what was occurring in the US to black people.  Finally in 1964 the Civil Rights Act was passed which outlawed discrimination on the basis of race, color, religion, sex, or national origin, required equal access to public places and employment, and enforced desegregation of schools and the </a:t>
            </a:r>
            <a:r>
              <a:rPr lang="en-US" sz="1400" b="1" dirty="0"/>
              <a:t>right</a:t>
            </a:r>
            <a:r>
              <a:rPr lang="en-US" sz="1400" dirty="0"/>
              <a:t> to vote. Furthermore, in 1965 the  Voting Rights Act was passed which outlawed the discriminatory voting practices including literacy tests as a prerequisite to voting</a:t>
            </a:r>
            <a:r>
              <a:rPr lang="en-US" dirty="0"/>
              <a:t>. </a:t>
            </a:r>
          </a:p>
        </p:txBody>
      </p:sp>
      <p:sp>
        <p:nvSpPr>
          <p:cNvPr id="4" name="Slide Number Placeholder 3"/>
          <p:cNvSpPr>
            <a:spLocks noGrp="1"/>
          </p:cNvSpPr>
          <p:nvPr>
            <p:ph type="sldNum" sz="quarter" idx="5"/>
          </p:nvPr>
        </p:nvSpPr>
        <p:spPr/>
        <p:txBody>
          <a:bodyPr/>
          <a:lstStyle/>
          <a:p>
            <a:fld id="{5A8D8F7D-4FF6-8D4C-A1E2-C6FC1F6E5EF1}" type="slidenum">
              <a:rPr lang="en-US" smtClean="0"/>
              <a:t>25</a:t>
            </a:fld>
            <a:endParaRPr lang="en-US"/>
          </a:p>
        </p:txBody>
      </p:sp>
    </p:spTree>
    <p:extLst>
      <p:ext uri="{BB962C8B-B14F-4D97-AF65-F5344CB8AC3E}">
        <p14:creationId xmlns:p14="http://schemas.microsoft.com/office/powerpoint/2010/main" val="1986243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impact of history in the US, including the detrimental legacies of colonization, forced displacement of Native tribes, slavery, segregation, and racism on whole groups of racial and ethnic communities for over 300 years is difficult to erase. It has been through the structural, cumulative, and intergenerational effects of these historical injustices resulting from racism that is connected to the health disparities currently observed in the US. This is why we cannot say we are color blind and why people must realize how white privilege came to exist and persists today.  Ta-Nehisi Coates summarizes “Two hundred fifty years of slavery. Ninety years of Jim Crow. Sixty years of separate but equal. Thirty-five years of racist housing policy. Until we reckon with our compounding moral debts, America will never be whole.” </a:t>
            </a:r>
          </a:p>
          <a:p>
            <a:pPr defTabSz="931774">
              <a:defRPr/>
            </a:pPr>
            <a:r>
              <a:rPr lang="en-US" sz="1600" dirty="0"/>
              <a:t> </a:t>
            </a:r>
          </a:p>
          <a:p>
            <a:endParaRPr lang="en-US" sz="1600" dirty="0"/>
          </a:p>
        </p:txBody>
      </p:sp>
      <p:sp>
        <p:nvSpPr>
          <p:cNvPr id="4" name="Slide Number Placeholder 3"/>
          <p:cNvSpPr>
            <a:spLocks noGrp="1"/>
          </p:cNvSpPr>
          <p:nvPr>
            <p:ph type="sldNum" sz="quarter" idx="5"/>
          </p:nvPr>
        </p:nvSpPr>
        <p:spPr/>
        <p:txBody>
          <a:bodyPr/>
          <a:lstStyle/>
          <a:p>
            <a:fld id="{5A8D8F7D-4FF6-8D4C-A1E2-C6FC1F6E5EF1}" type="slidenum">
              <a:rPr lang="en-US" smtClean="0"/>
              <a:t>26</a:t>
            </a:fld>
            <a:endParaRPr lang="en-US"/>
          </a:p>
        </p:txBody>
      </p:sp>
    </p:spTree>
    <p:extLst>
      <p:ext uri="{BB962C8B-B14F-4D97-AF65-F5344CB8AC3E}">
        <p14:creationId xmlns:p14="http://schemas.microsoft.com/office/powerpoint/2010/main" val="1048866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Institute of Medicine (US) Committee on Understanding and Eliminating Racial and Ethnic Disparities in Health Care. Unequal Treatment: Confronting Racial and Ethnic Disparities in Health Care. Smedley BD, Stith AY, Nelson AR, editors. Washington (DC): National Academies Press (US); 2003. PMID: 25032386.; Trent M, Dooley DG, </a:t>
            </a:r>
            <a:r>
              <a:rPr lang="en-US" b="0" i="0" dirty="0" err="1">
                <a:solidFill>
                  <a:srgbClr val="212121"/>
                </a:solidFill>
                <a:effectLst/>
                <a:latin typeface="BlinkMacSystemFont"/>
              </a:rPr>
              <a:t>Dougé</a:t>
            </a:r>
            <a:r>
              <a:rPr lang="en-US" b="0" i="0" dirty="0">
                <a:solidFill>
                  <a:srgbClr val="212121"/>
                </a:solidFill>
                <a:effectLst/>
                <a:latin typeface="BlinkMacSystemFont"/>
              </a:rPr>
              <a:t> J; SECTION ON ADOLESCENT HEALTH; COUNCIL ON COMMUNITY PEDIATRICS; COMMITTEE ON ADOLESCENCE. The Impact of Racism on Child and Adolescent Health. Pediatrics. 2019 Aug;144(2):e20191765. </a:t>
            </a:r>
            <a:r>
              <a:rPr lang="en-US" b="0" i="0" dirty="0" err="1">
                <a:solidFill>
                  <a:srgbClr val="212121"/>
                </a:solidFill>
                <a:effectLst/>
                <a:latin typeface="BlinkMacSystemFont"/>
              </a:rPr>
              <a:t>doi</a:t>
            </a:r>
            <a:r>
              <a:rPr lang="en-US" b="0" i="0" dirty="0">
                <a:solidFill>
                  <a:srgbClr val="212121"/>
                </a:solidFill>
                <a:effectLst/>
                <a:latin typeface="BlinkMacSystemFont"/>
              </a:rPr>
              <a:t>: 10.1542/peds.2019-1765. PMID: 31358665.</a:t>
            </a:r>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27</a:t>
            </a:fld>
            <a:endParaRPr lang="en-US"/>
          </a:p>
        </p:txBody>
      </p:sp>
    </p:spTree>
    <p:extLst>
      <p:ext uri="{BB962C8B-B14F-4D97-AF65-F5344CB8AC3E}">
        <p14:creationId xmlns:p14="http://schemas.microsoft.com/office/powerpoint/2010/main" val="3806618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Early work on social determinants of health and health disparities consistently discovered that education matters and is linked to health outcomes. This occurs by providing increasing income opportunities and resources including  access to healthier neighborhoods, increasing health knowledge and skills, and improving psychosocial factors. Furthermore, it is well documented that there is a preschool to prison pipeline.  Black students face disproportionately harsher punishment in school for non-violent, nuisance, and/or developmentally-appropriate behavior. Despite, black preschoolers making up only 18% of the preschool population, they represent 48% of suspensions. Similar disproportionality is seen with school-related arrests and incarceration of black youth. Many of these children have learning disabilities or trauma histories and would benefit from additional educational and counseling services. Instead, they are isolated, punished and pushed out. </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Helping to Ensure Equal Access to Education. U.S. Department of Education’s Office of Civil Rights; 2. Phillip A. Goff, Matthew C. Jackson et. al. The Essence of innocence:  Consequences of Dehumanizing Black Children</a:t>
            </a:r>
            <a:r>
              <a:rPr lang="en-US" sz="1200" i="1" dirty="0"/>
              <a:t>. Journal of Personality and Social Psychology</a:t>
            </a:r>
            <a:r>
              <a:rPr lang="en-US" sz="1200" dirty="0"/>
              <a:t> 2014; The Sentencing Project: Black Disparities in Youth Incarceration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p:txBody>
      </p:sp>
      <p:sp>
        <p:nvSpPr>
          <p:cNvPr id="4" name="Slide Number Placeholder 3"/>
          <p:cNvSpPr>
            <a:spLocks noGrp="1"/>
          </p:cNvSpPr>
          <p:nvPr>
            <p:ph type="sldNum" sz="quarter" idx="10"/>
          </p:nvPr>
        </p:nvSpPr>
        <p:spPr/>
        <p:txBody>
          <a:bodyPr/>
          <a:lstStyle/>
          <a:p>
            <a:fld id="{75407F5E-1248-0D41-AA81-B50EA45314DF}" type="slidenum">
              <a:rPr lang="en-US" smtClean="0"/>
              <a:t>28</a:t>
            </a:fld>
            <a:endParaRPr lang="en-US"/>
          </a:p>
        </p:txBody>
      </p:sp>
    </p:spTree>
    <p:extLst>
      <p:ext uri="{BB962C8B-B14F-4D97-AF65-F5344CB8AC3E}">
        <p14:creationId xmlns:p14="http://schemas.microsoft.com/office/powerpoint/2010/main" val="1750330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And what we’ve learned is that the health &amp; daily lives of racial and ethnic minority US youth are shaped directly or indirectly by the racism and discrimination they experience. A majority of  US black and  Latino adolescents as young as 10 years old report experiencing racism and/or  discrimination while only 8% have not. Additionally, exposure to police violence such as watching videos of unarmed black men and women on social media has been found to negative affect the mental health of black youth as well as adult black Americans. Personally, I find the videos traumatic to watch and stressful. See I’m getting an  increase in my heart rate right now just thinking about the videos. Now keep in mind when we discuss the experiences of our black patients the concept of intersectionality which is when you experience additional discrimination based on belonging to another disadvantaged group besides race. For example, I am both a black person and a woman and can experience discrimination related to both of my identities, that’s intersectionality.  </a:t>
            </a:r>
          </a:p>
          <a:p>
            <a:endParaRPr lang="en-US" sz="1200" dirty="0"/>
          </a:p>
        </p:txBody>
      </p:sp>
      <p:sp>
        <p:nvSpPr>
          <p:cNvPr id="4" name="Slide Number Placeholder 3"/>
          <p:cNvSpPr>
            <a:spLocks noGrp="1"/>
          </p:cNvSpPr>
          <p:nvPr>
            <p:ph type="sldNum" sz="quarter" idx="10"/>
          </p:nvPr>
        </p:nvSpPr>
        <p:spPr/>
        <p:txBody>
          <a:bodyPr/>
          <a:lstStyle/>
          <a:p>
            <a:fld id="{75407F5E-1248-0D41-AA81-B50EA45314DF}" type="slidenum">
              <a:rPr lang="en-US" smtClean="0"/>
              <a:t>29</a:t>
            </a:fld>
            <a:endParaRPr lang="en-US"/>
          </a:p>
        </p:txBody>
      </p:sp>
    </p:spTree>
    <p:extLst>
      <p:ext uri="{BB962C8B-B14F-4D97-AF65-F5344CB8AC3E}">
        <p14:creationId xmlns:p14="http://schemas.microsoft.com/office/powerpoint/2010/main" val="1858596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solidFill>
                <a:latin typeface="Arial" panose="020B0604020202020204" pitchFamily="34" charset="0"/>
                <a:cs typeface="Arial" panose="020B0604020202020204" pitchFamily="34" charset="0"/>
              </a:rPr>
              <a:t>It is normative, manifests as inherited (dis)advantage, and is embedded in institutions of practice and law, which negates the need for an identifiable perpetrator.</a:t>
            </a:r>
          </a:p>
          <a:p>
            <a:pPr defTabSz="931774">
              <a:defRPr/>
            </a:pP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Structural: Zoning polices in black neighborhoods that prevent grocery stores from being developed.</a:t>
            </a:r>
          </a:p>
          <a:p>
            <a:pPr defTabSz="931774">
              <a:defRPr/>
            </a:pPr>
            <a:endParaRPr lang="en-US" dirty="0">
              <a:solidFill>
                <a:schemeClr val="bg1"/>
              </a:solidFill>
              <a:latin typeface="Arial" panose="020B0604020202020204" pitchFamily="34" charset="0"/>
              <a:cs typeface="Arial" panose="020B0604020202020204" pitchFamily="34" charset="0"/>
            </a:endParaRPr>
          </a:p>
          <a:p>
            <a:pPr defTabSz="931774">
              <a:defRPr/>
            </a:pPr>
            <a:r>
              <a:rPr lang="en-US" dirty="0">
                <a:solidFill>
                  <a:schemeClr val="bg1"/>
                </a:solidFill>
                <a:latin typeface="Arial" panose="020B0604020202020204" pitchFamily="34" charset="0"/>
                <a:cs typeface="Arial" panose="020B0604020202020204" pitchFamily="34" charset="0"/>
              </a:rPr>
              <a:t>Personally-mediated racism: doctor tells a family that they need to care about more about their health and stop being lazy so the patient can lose weight</a:t>
            </a:r>
          </a:p>
          <a:p>
            <a:pPr defTabSz="931774">
              <a:defRPr/>
            </a:pPr>
            <a:endParaRPr lang="en-US" dirty="0">
              <a:solidFill>
                <a:schemeClr val="bg1"/>
              </a:solidFill>
              <a:latin typeface="Arial" panose="020B0604020202020204" pitchFamily="34" charset="0"/>
              <a:cs typeface="Arial" panose="020B0604020202020204" pitchFamily="34" charset="0"/>
            </a:endParaRPr>
          </a:p>
          <a:p>
            <a:pPr defTabSz="931774">
              <a:defRPr/>
            </a:pPr>
            <a:r>
              <a:rPr lang="en-US" dirty="0">
                <a:solidFill>
                  <a:schemeClr val="bg1"/>
                </a:solidFill>
                <a:latin typeface="Arial" panose="020B0604020202020204" pitchFamily="34" charset="0"/>
                <a:cs typeface="Arial" panose="020B0604020202020204" pitchFamily="34" charset="0"/>
              </a:rPr>
              <a:t>Internalized: that black patient begins to believe that he is lazy and if he and other black people would put more effort into exercise that he'd be healthy</a:t>
            </a:r>
          </a:p>
          <a:p>
            <a:pPr defTabSz="931774">
              <a:defRPr/>
            </a:pPr>
            <a:endParaRPr lang="en-US" dirty="0"/>
          </a:p>
          <a:p>
            <a:endParaRPr lang="en-US" dirty="0"/>
          </a:p>
          <a:p>
            <a:endParaRPr lang="en-US" sz="1200" dirty="0"/>
          </a:p>
        </p:txBody>
      </p:sp>
      <p:sp>
        <p:nvSpPr>
          <p:cNvPr id="4" name="Slide Number Placeholder 3"/>
          <p:cNvSpPr>
            <a:spLocks noGrp="1"/>
          </p:cNvSpPr>
          <p:nvPr>
            <p:ph type="sldNum" sz="quarter" idx="10"/>
          </p:nvPr>
        </p:nvSpPr>
        <p:spPr/>
        <p:txBody>
          <a:bodyPr/>
          <a:lstStyle/>
          <a:p>
            <a:fld id="{75407F5E-1248-0D41-AA81-B50EA45314DF}" type="slidenum">
              <a:rPr lang="en-US" smtClean="0"/>
              <a:t>30</a:t>
            </a:fld>
            <a:endParaRPr lang="en-US"/>
          </a:p>
        </p:txBody>
      </p:sp>
    </p:spTree>
    <p:extLst>
      <p:ext uri="{BB962C8B-B14F-4D97-AF65-F5344CB8AC3E}">
        <p14:creationId xmlns:p14="http://schemas.microsoft.com/office/powerpoint/2010/main" val="1454323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Now  going back to the very beginning of this talk, the iceberg theory of culture. Remember, we can only see 10% above the surface but 90% of that iceberg is hidden. So when we discuss health outcomes and health disparities we sometimes only see the statistics and the easily identifiable 10% of that health outcome. But in order to truly address health disparities we  must dive deep down under the water and uncover everything below the surface. And under the surface of this particular health disparities  iceberg is everything we just covered and more including racism, cycles of obstacles, multiple levels of influence for social determinants of health and inequity vs. equality concepts. This is why I did not start this talk with a bunch of statistics on specific disparities in pediatrics. We’ll get to that in the  next section.  But first…..  </a:t>
            </a:r>
          </a:p>
        </p:txBody>
      </p:sp>
      <p:sp>
        <p:nvSpPr>
          <p:cNvPr id="4" name="Slide Number Placeholder 3"/>
          <p:cNvSpPr>
            <a:spLocks noGrp="1"/>
          </p:cNvSpPr>
          <p:nvPr>
            <p:ph type="sldNum" sz="quarter" idx="5"/>
          </p:nvPr>
        </p:nvSpPr>
        <p:spPr/>
        <p:txBody>
          <a:bodyPr/>
          <a:lstStyle/>
          <a:p>
            <a:fld id="{5A8D8F7D-4FF6-8D4C-A1E2-C6FC1F6E5EF1}" type="slidenum">
              <a:rPr lang="en-US" smtClean="0"/>
              <a:t>31</a:t>
            </a:fld>
            <a:endParaRPr lang="en-US"/>
          </a:p>
        </p:txBody>
      </p:sp>
    </p:spTree>
    <p:extLst>
      <p:ext uri="{BB962C8B-B14F-4D97-AF65-F5344CB8AC3E}">
        <p14:creationId xmlns:p14="http://schemas.microsoft.com/office/powerpoint/2010/main" val="1016262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BlinkMacSystemFont"/>
              </a:rPr>
              <a:t>Lagisetty</a:t>
            </a:r>
            <a:r>
              <a:rPr lang="en-US" b="0" i="0" dirty="0">
                <a:solidFill>
                  <a:srgbClr val="212121"/>
                </a:solidFill>
                <a:effectLst/>
                <a:latin typeface="BlinkMacSystemFont"/>
              </a:rPr>
              <a:t> PA, Ross R, </a:t>
            </a:r>
            <a:r>
              <a:rPr lang="en-US" b="0" i="0" dirty="0" err="1">
                <a:solidFill>
                  <a:srgbClr val="212121"/>
                </a:solidFill>
                <a:effectLst/>
                <a:latin typeface="BlinkMacSystemFont"/>
              </a:rPr>
              <a:t>Bohnert</a:t>
            </a:r>
            <a:r>
              <a:rPr lang="en-US" b="0" i="0" dirty="0">
                <a:solidFill>
                  <a:srgbClr val="212121"/>
                </a:solidFill>
                <a:effectLst/>
                <a:latin typeface="BlinkMacSystemFont"/>
              </a:rPr>
              <a:t> A, Clay M, </a:t>
            </a:r>
            <a:r>
              <a:rPr lang="en-US" b="0" i="0" dirty="0" err="1">
                <a:solidFill>
                  <a:srgbClr val="212121"/>
                </a:solidFill>
                <a:effectLst/>
                <a:latin typeface="BlinkMacSystemFont"/>
              </a:rPr>
              <a:t>Maust</a:t>
            </a:r>
            <a:r>
              <a:rPr lang="en-US" b="0" i="0" dirty="0">
                <a:solidFill>
                  <a:srgbClr val="212121"/>
                </a:solidFill>
                <a:effectLst/>
                <a:latin typeface="BlinkMacSystemFont"/>
              </a:rPr>
              <a:t> DT. Buprenorphine Treatment Divide by Race/Ethnicity and Payment. JAMA Psychiatry. 2019 Sep 1;76(9):979-981. </a:t>
            </a:r>
            <a:r>
              <a:rPr lang="en-US" b="0" i="0" dirty="0" err="1">
                <a:solidFill>
                  <a:srgbClr val="212121"/>
                </a:solidFill>
                <a:effectLst/>
                <a:latin typeface="BlinkMacSystemFont"/>
              </a:rPr>
              <a:t>doi</a:t>
            </a:r>
            <a:r>
              <a:rPr lang="en-US" b="0" i="0" dirty="0">
                <a:solidFill>
                  <a:srgbClr val="212121"/>
                </a:solidFill>
                <a:effectLst/>
                <a:latin typeface="BlinkMacSystemFont"/>
              </a:rPr>
              <a:t>: 10.1001/jamapsychiatry.2019.0876. PMID: 31066881; PMCID: PMC6506898.; Weinstein ZM, Kim HW, Cheng DM, Quinn E, Hui D, Labelle CT, </a:t>
            </a:r>
            <a:r>
              <a:rPr lang="en-US" b="0" i="0" dirty="0" err="1">
                <a:solidFill>
                  <a:srgbClr val="212121"/>
                </a:solidFill>
                <a:effectLst/>
                <a:latin typeface="BlinkMacSystemFont"/>
              </a:rPr>
              <a:t>Drainoni</a:t>
            </a:r>
            <a:r>
              <a:rPr lang="en-US" b="0" i="0" dirty="0">
                <a:solidFill>
                  <a:srgbClr val="212121"/>
                </a:solidFill>
                <a:effectLst/>
                <a:latin typeface="BlinkMacSystemFont"/>
              </a:rPr>
              <a:t> ML, Bachman SS, </a:t>
            </a:r>
            <a:r>
              <a:rPr lang="en-US" b="0" i="0" dirty="0" err="1">
                <a:solidFill>
                  <a:srgbClr val="212121"/>
                </a:solidFill>
                <a:effectLst/>
                <a:latin typeface="BlinkMacSystemFont"/>
              </a:rPr>
              <a:t>Samet</a:t>
            </a:r>
            <a:r>
              <a:rPr lang="en-US" b="0" i="0" dirty="0">
                <a:solidFill>
                  <a:srgbClr val="212121"/>
                </a:solidFill>
                <a:effectLst/>
                <a:latin typeface="BlinkMacSystemFont"/>
              </a:rPr>
              <a:t> JH. Long-term retention in Office Based Opioid Treatment with buprenorphine. J </a:t>
            </a:r>
            <a:r>
              <a:rPr lang="en-US" b="0" i="0" dirty="0" err="1">
                <a:solidFill>
                  <a:srgbClr val="212121"/>
                </a:solidFill>
                <a:effectLst/>
                <a:latin typeface="BlinkMacSystemFont"/>
              </a:rPr>
              <a:t>Subst</a:t>
            </a:r>
            <a:r>
              <a:rPr lang="en-US" b="0" i="0" dirty="0">
                <a:solidFill>
                  <a:srgbClr val="212121"/>
                </a:solidFill>
                <a:effectLst/>
                <a:latin typeface="BlinkMacSystemFont"/>
              </a:rPr>
              <a:t> Abuse Treat. 2017 Mar;74:65-70. </a:t>
            </a:r>
            <a:r>
              <a:rPr lang="en-US" b="0" i="0" dirty="0" err="1">
                <a:solidFill>
                  <a:srgbClr val="212121"/>
                </a:solidFill>
                <a:effectLst/>
                <a:latin typeface="BlinkMacSystemFont"/>
              </a:rPr>
              <a:t>doi</a:t>
            </a:r>
            <a:r>
              <a:rPr lang="en-US" b="0" i="0" dirty="0">
                <a:solidFill>
                  <a:srgbClr val="212121"/>
                </a:solidFill>
                <a:effectLst/>
                <a:latin typeface="BlinkMacSystemFont"/>
              </a:rPr>
              <a:t>: 10.1016/j.jsat.2016.12.010. </a:t>
            </a:r>
            <a:r>
              <a:rPr lang="en-US" b="0" i="0" dirty="0" err="1">
                <a:solidFill>
                  <a:srgbClr val="212121"/>
                </a:solidFill>
                <a:effectLst/>
                <a:latin typeface="BlinkMacSystemFont"/>
              </a:rPr>
              <a:t>Epub</a:t>
            </a:r>
            <a:r>
              <a:rPr lang="en-US" b="0" i="0" dirty="0">
                <a:solidFill>
                  <a:srgbClr val="212121"/>
                </a:solidFill>
                <a:effectLst/>
                <a:latin typeface="BlinkMacSystemFont"/>
              </a:rPr>
              <a:t> 2016 Dec 30. PMID: 28132702; PMCID: PMC5312773.; </a:t>
            </a:r>
            <a:r>
              <a:rPr lang="en-US" b="0" i="0" dirty="0" err="1">
                <a:solidFill>
                  <a:srgbClr val="212121"/>
                </a:solidFill>
                <a:effectLst/>
                <a:latin typeface="BlinkMacSystemFont"/>
              </a:rPr>
              <a:t>Hadland</a:t>
            </a:r>
            <a:r>
              <a:rPr lang="en-US" b="0" i="0" dirty="0">
                <a:solidFill>
                  <a:srgbClr val="212121"/>
                </a:solidFill>
                <a:effectLst/>
                <a:latin typeface="BlinkMacSystemFont"/>
              </a:rPr>
              <a:t> SE, </a:t>
            </a:r>
            <a:r>
              <a:rPr lang="en-US" b="0" i="0" dirty="0" err="1">
                <a:solidFill>
                  <a:srgbClr val="212121"/>
                </a:solidFill>
                <a:effectLst/>
                <a:latin typeface="BlinkMacSystemFont"/>
              </a:rPr>
              <a:t>Wharam</a:t>
            </a:r>
            <a:r>
              <a:rPr lang="en-US" b="0" i="0" dirty="0">
                <a:solidFill>
                  <a:srgbClr val="212121"/>
                </a:solidFill>
                <a:effectLst/>
                <a:latin typeface="BlinkMacSystemFont"/>
              </a:rPr>
              <a:t> JF, Schuster MA, Zhang F, </a:t>
            </a:r>
            <a:r>
              <a:rPr lang="en-US" b="0" i="0" dirty="0" err="1">
                <a:solidFill>
                  <a:srgbClr val="212121"/>
                </a:solidFill>
                <a:effectLst/>
                <a:latin typeface="BlinkMacSystemFont"/>
              </a:rPr>
              <a:t>Samet</a:t>
            </a:r>
            <a:r>
              <a:rPr lang="en-US" b="0" i="0" dirty="0">
                <a:solidFill>
                  <a:srgbClr val="212121"/>
                </a:solidFill>
                <a:effectLst/>
                <a:latin typeface="BlinkMacSystemFont"/>
              </a:rPr>
              <a:t> JH, Larochelle MR. Trends in Receipt of Buprenorphine and Naltrexone for Opioid Use Disorder Among Adolescents and Young Adults, 2001-2014. JAMA </a:t>
            </a:r>
            <a:r>
              <a:rPr lang="en-US" b="0" i="0" dirty="0" err="1">
                <a:solidFill>
                  <a:srgbClr val="212121"/>
                </a:solidFill>
                <a:effectLst/>
                <a:latin typeface="BlinkMacSystemFont"/>
              </a:rPr>
              <a:t>Pediatr</a:t>
            </a:r>
            <a:r>
              <a:rPr lang="en-US" b="0" i="0" dirty="0">
                <a:solidFill>
                  <a:srgbClr val="212121"/>
                </a:solidFill>
                <a:effectLst/>
                <a:latin typeface="BlinkMacSystemFont"/>
              </a:rPr>
              <a:t>. 2017 Aug 1;171(8):747-755. </a:t>
            </a:r>
            <a:r>
              <a:rPr lang="en-US" b="0" i="0" dirty="0" err="1">
                <a:solidFill>
                  <a:srgbClr val="212121"/>
                </a:solidFill>
                <a:effectLst/>
                <a:latin typeface="BlinkMacSystemFont"/>
              </a:rPr>
              <a:t>doi</a:t>
            </a:r>
            <a:r>
              <a:rPr lang="en-US" b="0" i="0" dirty="0">
                <a:solidFill>
                  <a:srgbClr val="212121"/>
                </a:solidFill>
                <a:effectLst/>
                <a:latin typeface="BlinkMacSystemFont"/>
              </a:rPr>
              <a:t>: 10.1001/jamapediatrics.2017.0745. PMID: 28628701; PMCID: PMC5649381.; Alinsky RH, Zima BT, </a:t>
            </a:r>
            <a:r>
              <a:rPr lang="en-US" b="0" i="0" dirty="0" err="1">
                <a:solidFill>
                  <a:srgbClr val="212121"/>
                </a:solidFill>
                <a:effectLst/>
                <a:latin typeface="BlinkMacSystemFont"/>
              </a:rPr>
              <a:t>Rodean</a:t>
            </a:r>
            <a:r>
              <a:rPr lang="en-US" b="0" i="0" dirty="0">
                <a:solidFill>
                  <a:srgbClr val="212121"/>
                </a:solidFill>
                <a:effectLst/>
                <a:latin typeface="BlinkMacSystemFont"/>
              </a:rPr>
              <a:t> J, Matson PA, Larochelle MR, </a:t>
            </a:r>
            <a:r>
              <a:rPr lang="en-US" b="0" i="0" dirty="0" err="1">
                <a:solidFill>
                  <a:srgbClr val="212121"/>
                </a:solidFill>
                <a:effectLst/>
                <a:latin typeface="BlinkMacSystemFont"/>
              </a:rPr>
              <a:t>Adger</a:t>
            </a:r>
            <a:r>
              <a:rPr lang="en-US" b="0" i="0" dirty="0">
                <a:solidFill>
                  <a:srgbClr val="212121"/>
                </a:solidFill>
                <a:effectLst/>
                <a:latin typeface="BlinkMacSystemFont"/>
              </a:rPr>
              <a:t> H Jr, Bagley SM, </a:t>
            </a:r>
            <a:r>
              <a:rPr lang="en-US" b="0" i="0" dirty="0" err="1">
                <a:solidFill>
                  <a:srgbClr val="212121"/>
                </a:solidFill>
                <a:effectLst/>
                <a:latin typeface="BlinkMacSystemFont"/>
              </a:rPr>
              <a:t>Hadland</a:t>
            </a:r>
            <a:r>
              <a:rPr lang="en-US" b="0" i="0" dirty="0">
                <a:solidFill>
                  <a:srgbClr val="212121"/>
                </a:solidFill>
                <a:effectLst/>
                <a:latin typeface="BlinkMacSystemFont"/>
              </a:rPr>
              <a:t> SE. Receipt of Addiction Treatment After Opioid Overdose Among Medicaid-Enrolled Adolescents and Young Adults. JAMA </a:t>
            </a:r>
            <a:r>
              <a:rPr lang="en-US" b="0" i="0" dirty="0" err="1">
                <a:solidFill>
                  <a:srgbClr val="212121"/>
                </a:solidFill>
                <a:effectLst/>
                <a:latin typeface="BlinkMacSystemFont"/>
              </a:rPr>
              <a:t>Pediatr</a:t>
            </a:r>
            <a:r>
              <a:rPr lang="en-US" b="0" i="0" dirty="0">
                <a:solidFill>
                  <a:srgbClr val="212121"/>
                </a:solidFill>
                <a:effectLst/>
                <a:latin typeface="BlinkMacSystemFont"/>
              </a:rPr>
              <a:t>. 2020 Mar 1;174(3):e195183. </a:t>
            </a:r>
            <a:r>
              <a:rPr lang="en-US" b="0" i="0" dirty="0" err="1">
                <a:solidFill>
                  <a:srgbClr val="212121"/>
                </a:solidFill>
                <a:effectLst/>
                <a:latin typeface="BlinkMacSystemFont"/>
              </a:rPr>
              <a:t>doi</a:t>
            </a:r>
            <a:r>
              <a:rPr lang="en-US" b="0" i="0" dirty="0">
                <a:solidFill>
                  <a:srgbClr val="212121"/>
                </a:solidFill>
                <a:effectLst/>
                <a:latin typeface="BlinkMacSystemFont"/>
              </a:rPr>
              <a:t>: 10.1001/jamapediatrics.2019.5183. </a:t>
            </a:r>
            <a:r>
              <a:rPr lang="en-US" b="0" i="0" dirty="0" err="1">
                <a:solidFill>
                  <a:srgbClr val="212121"/>
                </a:solidFill>
                <a:effectLst/>
                <a:latin typeface="BlinkMacSystemFont"/>
              </a:rPr>
              <a:t>Epub</a:t>
            </a:r>
            <a:r>
              <a:rPr lang="en-US" b="0" i="0" dirty="0">
                <a:solidFill>
                  <a:srgbClr val="212121"/>
                </a:solidFill>
                <a:effectLst/>
                <a:latin typeface="BlinkMacSystemFont"/>
              </a:rPr>
              <a:t> 2020 Mar 2. PMID: 31905233; PMCID: PMC6990723.; </a:t>
            </a:r>
            <a:r>
              <a:rPr lang="en-US" b="0" i="0" dirty="0">
                <a:solidFill>
                  <a:srgbClr val="303030"/>
                </a:solidFill>
                <a:effectLst/>
                <a:latin typeface="arial" panose="020B0604020202020204" pitchFamily="34" charset="0"/>
              </a:rPr>
              <a:t>Cummings JR, Wen H, </a:t>
            </a:r>
            <a:r>
              <a:rPr lang="en-US" b="0" i="0" dirty="0" err="1">
                <a:solidFill>
                  <a:srgbClr val="303030"/>
                </a:solidFill>
                <a:effectLst/>
                <a:latin typeface="arial" panose="020B0604020202020204" pitchFamily="34" charset="0"/>
              </a:rPr>
              <a:t>Druss</a:t>
            </a:r>
            <a:r>
              <a:rPr lang="en-US" b="0" i="0" dirty="0">
                <a:solidFill>
                  <a:srgbClr val="303030"/>
                </a:solidFill>
                <a:effectLst/>
                <a:latin typeface="arial" panose="020B0604020202020204" pitchFamily="34" charset="0"/>
              </a:rPr>
              <a:t> BG. Racial/ethnic differences in treatment for substance use disorders among U.S. adolescents. </a:t>
            </a:r>
            <a:r>
              <a:rPr lang="en-US" b="0" i="1" dirty="0">
                <a:solidFill>
                  <a:srgbClr val="303030"/>
                </a:solidFill>
                <a:effectLst/>
                <a:latin typeface="arial" panose="020B0604020202020204" pitchFamily="34" charset="0"/>
              </a:rPr>
              <a:t>J Am </a:t>
            </a:r>
            <a:r>
              <a:rPr lang="en-US" b="0" i="1" dirty="0" err="1">
                <a:solidFill>
                  <a:srgbClr val="303030"/>
                </a:solidFill>
                <a:effectLst/>
                <a:latin typeface="arial" panose="020B0604020202020204" pitchFamily="34" charset="0"/>
              </a:rPr>
              <a:t>Acad</a:t>
            </a:r>
            <a:r>
              <a:rPr lang="en-US" b="0" i="1" dirty="0">
                <a:solidFill>
                  <a:srgbClr val="303030"/>
                </a:solidFill>
                <a:effectLst/>
                <a:latin typeface="arial" panose="020B0604020202020204" pitchFamily="34" charset="0"/>
              </a:rPr>
              <a:t> Child </a:t>
            </a:r>
            <a:r>
              <a:rPr lang="en-US" b="0" i="1" dirty="0" err="1">
                <a:solidFill>
                  <a:srgbClr val="303030"/>
                </a:solidFill>
                <a:effectLst/>
                <a:latin typeface="arial" panose="020B0604020202020204" pitchFamily="34" charset="0"/>
              </a:rPr>
              <a:t>Adolesc</a:t>
            </a:r>
            <a:r>
              <a:rPr lang="en-US" b="0" i="1" dirty="0">
                <a:solidFill>
                  <a:srgbClr val="303030"/>
                </a:solidFill>
                <a:effectLst/>
                <a:latin typeface="arial" panose="020B0604020202020204" pitchFamily="34" charset="0"/>
              </a:rPr>
              <a:t> Psychiatry</a:t>
            </a:r>
            <a:r>
              <a:rPr lang="en-US" b="0" i="0" dirty="0">
                <a:solidFill>
                  <a:srgbClr val="303030"/>
                </a:solidFill>
                <a:effectLst/>
                <a:latin typeface="arial" panose="020B0604020202020204" pitchFamily="34" charset="0"/>
              </a:rPr>
              <a:t>. 2011;50(12):1265-1274. doi:10.1016/j.jaac.2011.09.006</a:t>
            </a:r>
            <a:endParaRPr lang="en-US" sz="1200" dirty="0"/>
          </a:p>
        </p:txBody>
      </p:sp>
      <p:sp>
        <p:nvSpPr>
          <p:cNvPr id="4" name="Slide Number Placeholder 3"/>
          <p:cNvSpPr>
            <a:spLocks noGrp="1"/>
          </p:cNvSpPr>
          <p:nvPr>
            <p:ph type="sldNum" sz="quarter" idx="10"/>
          </p:nvPr>
        </p:nvSpPr>
        <p:spPr/>
        <p:txBody>
          <a:bodyPr/>
          <a:lstStyle/>
          <a:p>
            <a:fld id="{75407F5E-1248-0D41-AA81-B50EA45314DF}" type="slidenum">
              <a:rPr lang="en-US" smtClean="0"/>
              <a:t>32</a:t>
            </a:fld>
            <a:endParaRPr lang="en-US"/>
          </a:p>
        </p:txBody>
      </p:sp>
    </p:spTree>
    <p:extLst>
      <p:ext uri="{BB962C8B-B14F-4D97-AF65-F5344CB8AC3E}">
        <p14:creationId xmlns:p14="http://schemas.microsoft.com/office/powerpoint/2010/main" val="248936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195365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75407F5E-1248-0D41-AA81-B50EA45314DF}" type="slidenum">
              <a:rPr lang="en-US" smtClean="0"/>
              <a:t>33</a:t>
            </a:fld>
            <a:endParaRPr lang="en-US"/>
          </a:p>
        </p:txBody>
      </p:sp>
    </p:spTree>
    <p:extLst>
      <p:ext uri="{BB962C8B-B14F-4D97-AF65-F5344CB8AC3E}">
        <p14:creationId xmlns:p14="http://schemas.microsoft.com/office/powerpoint/2010/main" val="118087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Well, the only way to undo racism is to consistently identify and describe it and then dismantle it. </a:t>
            </a:r>
          </a:p>
          <a:p>
            <a:endParaRPr lang="en-US" sz="1200" dirty="0"/>
          </a:p>
        </p:txBody>
      </p:sp>
      <p:sp>
        <p:nvSpPr>
          <p:cNvPr id="4" name="Slide Number Placeholder 3"/>
          <p:cNvSpPr>
            <a:spLocks noGrp="1"/>
          </p:cNvSpPr>
          <p:nvPr>
            <p:ph type="sldNum" sz="quarter" idx="10"/>
          </p:nvPr>
        </p:nvSpPr>
        <p:spPr/>
        <p:txBody>
          <a:bodyPr/>
          <a:lstStyle/>
          <a:p>
            <a:fld id="{75407F5E-1248-0D41-AA81-B50EA45314DF}" type="slidenum">
              <a:rPr lang="en-US" smtClean="0"/>
              <a:t>34</a:t>
            </a:fld>
            <a:endParaRPr lang="en-US"/>
          </a:p>
        </p:txBody>
      </p:sp>
    </p:spTree>
    <p:extLst>
      <p:ext uri="{BB962C8B-B14F-4D97-AF65-F5344CB8AC3E}">
        <p14:creationId xmlns:p14="http://schemas.microsoft.com/office/powerpoint/2010/main" val="962995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how do I do that?</a:t>
            </a:r>
          </a:p>
        </p:txBody>
      </p:sp>
      <p:sp>
        <p:nvSpPr>
          <p:cNvPr id="4" name="Slide Number Placeholder 3"/>
          <p:cNvSpPr>
            <a:spLocks noGrp="1"/>
          </p:cNvSpPr>
          <p:nvPr>
            <p:ph type="sldNum" sz="quarter" idx="5"/>
          </p:nvPr>
        </p:nvSpPr>
        <p:spPr/>
        <p:txBody>
          <a:bodyPr/>
          <a:lstStyle/>
          <a:p>
            <a:fld id="{5A8D8F7D-4FF6-8D4C-A1E2-C6FC1F6E5EF1}" type="slidenum">
              <a:rPr lang="en-US" smtClean="0"/>
              <a:t>35</a:t>
            </a:fld>
            <a:endParaRPr lang="en-US"/>
          </a:p>
        </p:txBody>
      </p:sp>
    </p:spTree>
    <p:extLst>
      <p:ext uri="{BB962C8B-B14F-4D97-AF65-F5344CB8AC3E}">
        <p14:creationId xmlns:p14="http://schemas.microsoft.com/office/powerpoint/2010/main" val="2119825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break down becoming an antiracist into 3 steps as </a:t>
            </a:r>
            <a:r>
              <a:rPr lang="en-US" dirty="0" err="1"/>
              <a:t>Ibram</a:t>
            </a:r>
            <a:r>
              <a:rPr lang="en-US" dirty="0"/>
              <a:t> </a:t>
            </a:r>
            <a:r>
              <a:rPr lang="en-US" dirty="0" err="1"/>
              <a:t>Kendi</a:t>
            </a:r>
            <a:r>
              <a:rPr lang="en-US" dirty="0"/>
              <a:t> states. Let’s take the example of the late patient. You want to first identify the social determinants of health and racial inequities that impact your specific patient population. Remember to go deep and think of the various levels of racism and influences that live below the surface. So you’ve identified an issue with transportation due to where your patient lives. So then you want to describe what is occurring and what those social determinants and inequities are by asking your patients, creating community advisory boards, and/or conducting needs assessments. You may find out that it takes your patient 3 bus lines to get to your office because they cannot afford a car and it’s 3 bus lines because they live in a transportation desert neighborhood. Then you want to interrupt these inequities and biases by creating or revising processes and policies that don’t exacerbate inequities and examine your own biases. So when you create your late policy are you disproportionately penalizing patients of color and maybe you make the automatic assumption that your black patients don’t care about being healthy and don’t respect your time and that’s why they’re late, when really there are obstacles that make it harder to come on time. Alternatively, our implicit bias may have impacted our non verbal or verbal interaction with our patient and given this previous bad experience connecting with their provider, they may not want to seek care as readily. This not a character judgement on anyone, we all have implicit or unconscious biases but they do impact our interactions with patients, result in unfavorable or favorable judgments, and we must learn to interrupt these biases. I don’t have time to do implicit bias training in this presentation but so I strongly encourage people  to engage in this training. </a:t>
            </a:r>
          </a:p>
        </p:txBody>
      </p:sp>
      <p:sp>
        <p:nvSpPr>
          <p:cNvPr id="4" name="Slide Number Placeholder 3"/>
          <p:cNvSpPr>
            <a:spLocks noGrp="1"/>
          </p:cNvSpPr>
          <p:nvPr>
            <p:ph type="sldNum" sz="quarter" idx="5"/>
          </p:nvPr>
        </p:nvSpPr>
        <p:spPr/>
        <p:txBody>
          <a:bodyPr/>
          <a:lstStyle/>
          <a:p>
            <a:fld id="{5A8D8F7D-4FF6-8D4C-A1E2-C6FC1F6E5EF1}" type="slidenum">
              <a:rPr lang="en-US" smtClean="0"/>
              <a:t>36</a:t>
            </a:fld>
            <a:endParaRPr lang="en-US"/>
          </a:p>
        </p:txBody>
      </p:sp>
    </p:spTree>
    <p:extLst>
      <p:ext uri="{BB962C8B-B14F-4D97-AF65-F5344CB8AC3E}">
        <p14:creationId xmlns:p14="http://schemas.microsoft.com/office/powerpoint/2010/main" val="4067463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t>So when we are doing this work of identifying and describing underlying racism and its effect on health, we should become allies within systems. And there is a clear distinction between trying to be a savior vs being an ally. The savior believes he or she has to solve the problem alone for the marginalized group and therefore, does not solicit the thoughts, feelings, suggestions, or ideas from others. On contrast, the ally works with the marginalized group to hear their voice, thoughts, and opinions and then uses his/her privilege to ensure those voices are heard and are a part of the improvement process.</a:t>
            </a:r>
          </a:p>
          <a:p>
            <a:endParaRPr lang="en-US" sz="1200" dirty="0"/>
          </a:p>
          <a:p>
            <a:endParaRPr lang="en-US" dirty="0"/>
          </a:p>
        </p:txBody>
      </p:sp>
      <p:sp>
        <p:nvSpPr>
          <p:cNvPr id="4" name="Slide Number Placeholder 3"/>
          <p:cNvSpPr>
            <a:spLocks noGrp="1"/>
          </p:cNvSpPr>
          <p:nvPr>
            <p:ph type="sldNum" sz="quarter" idx="5"/>
          </p:nvPr>
        </p:nvSpPr>
        <p:spPr/>
        <p:txBody>
          <a:bodyPr/>
          <a:lstStyle/>
          <a:p>
            <a:fld id="{5A8D8F7D-4FF6-8D4C-A1E2-C6FC1F6E5EF1}" type="slidenum">
              <a:rPr lang="en-US" smtClean="0"/>
              <a:t>37</a:t>
            </a:fld>
            <a:endParaRPr lang="en-US"/>
          </a:p>
        </p:txBody>
      </p:sp>
    </p:spTree>
    <p:extLst>
      <p:ext uri="{BB962C8B-B14F-4D97-AF65-F5344CB8AC3E}">
        <p14:creationId xmlns:p14="http://schemas.microsoft.com/office/powerpoint/2010/main" val="1265414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t>I  hope that I have convinced you that racism is a core social determinant of health that is a driver of health inequities. Accordingly, pediatrics should be at the forefront of addressing racism as a core social determinant, especially since this affects the </a:t>
            </a:r>
            <a:r>
              <a:rPr lang="en-US" sz="1200" dirty="0" err="1"/>
              <a:t>lifecourse</a:t>
            </a:r>
            <a:r>
              <a:rPr lang="en-US" sz="1200" dirty="0"/>
              <a:t> and as pediatricians our work relies on impacting the </a:t>
            </a:r>
            <a:r>
              <a:rPr lang="en-US" sz="1200" dirty="0" err="1"/>
              <a:t>lifecourse</a:t>
            </a:r>
            <a:r>
              <a:rPr lang="en-US" sz="1200" dirty="0"/>
              <a:t>.  </a:t>
            </a:r>
          </a:p>
          <a:p>
            <a:endParaRPr lang="en-US" sz="1200" dirty="0"/>
          </a:p>
        </p:txBody>
      </p:sp>
      <p:sp>
        <p:nvSpPr>
          <p:cNvPr id="4" name="Slide Number Placeholder 3"/>
          <p:cNvSpPr>
            <a:spLocks noGrp="1"/>
          </p:cNvSpPr>
          <p:nvPr>
            <p:ph type="sldNum" sz="quarter" idx="5"/>
          </p:nvPr>
        </p:nvSpPr>
        <p:spPr/>
        <p:txBody>
          <a:bodyPr/>
          <a:lstStyle/>
          <a:p>
            <a:fld id="{5A8D8F7D-4FF6-8D4C-A1E2-C6FC1F6E5EF1}" type="slidenum">
              <a:rPr lang="en-US" smtClean="0"/>
              <a:t>38</a:t>
            </a:fld>
            <a:endParaRPr lang="en-US"/>
          </a:p>
        </p:txBody>
      </p:sp>
    </p:spTree>
    <p:extLst>
      <p:ext uri="{BB962C8B-B14F-4D97-AF65-F5344CB8AC3E}">
        <p14:creationId xmlns:p14="http://schemas.microsoft.com/office/powerpoint/2010/main" val="58815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A259280A-C353-44D5-B261-445B1779C683}" type="slidenum">
              <a:rPr lang="en-US" altLang="en-US" sz="1200"/>
              <a:pPr/>
              <a:t>39</a:t>
            </a:fld>
            <a:endParaRPr lang="en-US" altLang="en-US" sz="1200"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76200" y="4114800"/>
            <a:ext cx="6858000" cy="5105399"/>
          </a:xfrm>
          <a:noFill/>
        </p:spPr>
        <p:txBody>
          <a:bodyPr/>
          <a:lstStyle/>
          <a:p>
            <a:r>
              <a:rPr lang="en-US" sz="1050" dirty="0"/>
              <a:t>In my role as a new primary care provider and adolescent health specialist in the department of pediatrics, I inherited a 10-year-old patient from a departing Endocrinologist who had insulin dependent diabetes.  He had a stack of hospital records that was a tall as me.  He had an interesting history of multiple admissions to the hospital and despite that fact of his multiple admissions, everyone in the institution was enamored by him.  He was engaging and bright and seemed to have a lot going on for himself.  As his primary care provider, </a:t>
            </a:r>
            <a:r>
              <a:rPr lang="en-US" sz="1050" u="sng" dirty="0"/>
              <a:t>my role was to fix him</a:t>
            </a:r>
            <a:r>
              <a:rPr lang="en-US" sz="1050" dirty="0"/>
              <a:t>.  I have since learned that I cannot, and it is not my role to fix anybody.  This is the fallacy of the heuristic of the medical model that teaches us that when we identify a problem that it is our job to fix it; and to fix it right now.  I have learned that the only ones who can actually do that, are my patients and/or their families.  However, my initial assessment as his primary care provider was that he simply did not know enough about diabetes, so I sent him and his family off to a one-week residential diabetes education experience.  I assumed that I had discovered the royal fix for this patient, and all seemed well for about the next 3-6 months.  Then, he was back in the hospital admitted with DKA.  Over the next several months he had several admissions and I was feeling like a total failure.  Another 3-4 months went by and now he was admitted to the with a drastically new and different picture.  He was admitted with seizures and documented hypoglycemia and a blood sugar of &lt;20.  He was seen by Neurology and Endocrinology and a bunch of other specialists and had a lot of fancy studies and imaging.  They all had interesting theories in the etiology, but no one had any answers to the puzzle.  So, when one is stuck, and it is not clear what you are dealing with, what are we taught to do?  Yes, start at the beginning and take a good history.</a:t>
            </a:r>
          </a:p>
          <a:p>
            <a:endParaRPr lang="en-US" sz="1050" dirty="0"/>
          </a:p>
          <a:p>
            <a:r>
              <a:rPr lang="en-US" sz="1050" dirty="0"/>
              <a:t>So, I sat down with the patient and took a complete history including a family history and social history and used my </a:t>
            </a:r>
            <a:r>
              <a:rPr lang="en-US" sz="1050" u="sng" dirty="0"/>
              <a:t>curiosity</a:t>
            </a:r>
            <a:r>
              <a:rPr lang="en-US" sz="1050" dirty="0"/>
              <a:t> to learn about the patient as an individual within his community and through the inquiry out popped the secret.  Any Guesses as to the secret?  </a:t>
            </a:r>
          </a:p>
          <a:p>
            <a:r>
              <a:rPr lang="en-US" sz="1050" dirty="0"/>
              <a:t>The patient had been diagnosed with DM at the age of two and the mother was the person who administered the insulin.  The problem was that the mother had an interesting condition called alcoholism that none of the previous care providers, nor myself, were aware of.  And depending on how intoxicated she was and how blurred her vision was she either pulled up too much or too little insulin.  So as the pediatrician, I intervened, with the mother on behalf of the child and assisted the mother in getting into treatment for her alcohol use disorder.  I subsequently had the opportunity to follow this same patient for an additional 10 years and over the next 10 years of following this young man how many admissions do you think that he had to the hospital?  He had not a single admission to the hospital.  My interventions were to monitor his blood sugar and if there seemed to be an alteration in his control that was a signal to touch base with his mother to ensure that she had the support network that she needed to maintain her sobriety and recovery.  My lesson from this was that this patient like so many other children was suffering in silence and that in order to be a good physician, I needed to know more about the disease of addiction, substance use and substance use disorders.   </a:t>
            </a:r>
          </a:p>
          <a:p>
            <a:endParaRPr lang="en-US" altLang="en-US" dirty="0"/>
          </a:p>
        </p:txBody>
      </p:sp>
    </p:spTree>
    <p:extLst>
      <p:ext uri="{BB962C8B-B14F-4D97-AF65-F5344CB8AC3E}">
        <p14:creationId xmlns:p14="http://schemas.microsoft.com/office/powerpoint/2010/main" val="2356006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8D8F7D-4FF6-8D4C-A1E2-C6FC1F6E5EF1}" type="slidenum">
              <a:rPr lang="en-US" smtClean="0"/>
              <a:t>40</a:t>
            </a:fld>
            <a:endParaRPr lang="en-US"/>
          </a:p>
        </p:txBody>
      </p:sp>
    </p:spTree>
    <p:extLst>
      <p:ext uri="{BB962C8B-B14F-4D97-AF65-F5344CB8AC3E}">
        <p14:creationId xmlns:p14="http://schemas.microsoft.com/office/powerpoint/2010/main" val="2333881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Heavy alcohol and drug use beginning in adolescence substantially increases risk of poor health, criminal activity, and incarceration in adulthood.[1,2] Although black and Hispanic adolescents abuse substances at rates comparable to (or lower than) non-Hispanic whites (hereafter “whites”),[3,4] they are disproportionately likely to experience arrests and future health problems because of substance abuse.[5,6] Greater risk for negative consequences among black and Hispanic youth partially stems from greater exposure to social stressors such as poverty and greater contact with law enforcement.[7,8]   </a:t>
            </a:r>
          </a:p>
          <a:p>
            <a:endParaRPr lang="en-US" dirty="0"/>
          </a:p>
          <a:p>
            <a:r>
              <a:rPr lang="en-US" dirty="0"/>
              <a:t>Poor access to the substance abuse treatment system may be another important contributor to worse outcomes for minority youth with addiction disorders. One recent study finds that, compared to whites, black and Hispanic adolescents with substance use disorders are significantly less likely to utilize treatment in both clinical and self-help settings.[10] Generally, when minorities achieve access to the system, they are less likely to receive services with a substance abuse treatment professional or in a residential setting.[11]</a:t>
            </a:r>
          </a:p>
          <a:p>
            <a:endParaRPr lang="en-US" dirty="0"/>
          </a:p>
          <a:p>
            <a:r>
              <a:rPr lang="en-US" dirty="0"/>
              <a:t>We examined racial/ethnic differences in alcohol and marijuana treatment among youth receiving treatment from publicly-funded providers located in MSAs. We found that more than one third of white youth in our sample did not complete treatment for either substance. Non-completion rates were significantly higher for black and Hispanic youth: about half did not complete treatment for each substance</a:t>
            </a:r>
          </a:p>
          <a:p>
            <a:endParaRPr lang="en-US" dirty="0"/>
          </a:p>
          <a:p>
            <a:r>
              <a:rPr lang="en-US" dirty="0"/>
              <a:t>Black youth were at higher risk for terminating treatment because of reported noncompliance with treatment and because of incarceration, which could reflect interpersonal or legal difficulties not easily measured by our study variables. Black youth were also more likely to enter marijuana treatment through criminal justice referrals, likely indicating higher rates of mandated treatment. Incarceration may therefore be a consequence of noncompliance with court ordered treatment. </a:t>
            </a:r>
          </a:p>
          <a:p>
            <a:endParaRPr lang="en-US"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42</a:t>
            </a:fld>
            <a:endParaRPr lang="en-US"/>
          </a:p>
        </p:txBody>
      </p:sp>
    </p:spTree>
    <p:extLst>
      <p:ext uri="{BB962C8B-B14F-4D97-AF65-F5344CB8AC3E}">
        <p14:creationId xmlns:p14="http://schemas.microsoft.com/office/powerpoint/2010/main" val="3695042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43</a:t>
            </a:fld>
            <a:endParaRPr lang="en-US"/>
          </a:p>
        </p:txBody>
      </p:sp>
    </p:spTree>
    <p:extLst>
      <p:ext uri="{BB962C8B-B14F-4D97-AF65-F5344CB8AC3E}">
        <p14:creationId xmlns:p14="http://schemas.microsoft.com/office/powerpoint/2010/main" val="126628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7871C6F5-B026-2F47-AAAD-7681372BD701}" type="slidenum">
              <a:rPr lang="en-US" smtClean="0"/>
              <a:t>4</a:t>
            </a:fld>
            <a:endParaRPr lang="en-US"/>
          </a:p>
        </p:txBody>
      </p:sp>
    </p:spTree>
    <p:extLst>
      <p:ext uri="{BB962C8B-B14F-4D97-AF65-F5344CB8AC3E}">
        <p14:creationId xmlns:p14="http://schemas.microsoft.com/office/powerpoint/2010/main" val="2579151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44</a:t>
            </a:fld>
            <a:endParaRPr lang="en-US"/>
          </a:p>
        </p:txBody>
      </p:sp>
    </p:spTree>
    <p:extLst>
      <p:ext uri="{BB962C8B-B14F-4D97-AF65-F5344CB8AC3E}">
        <p14:creationId xmlns:p14="http://schemas.microsoft.com/office/powerpoint/2010/main" val="3796825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47</a:t>
            </a:fld>
            <a:endParaRPr lang="en-US"/>
          </a:p>
        </p:txBody>
      </p:sp>
    </p:spTree>
    <p:extLst>
      <p:ext uri="{BB962C8B-B14F-4D97-AF65-F5344CB8AC3E}">
        <p14:creationId xmlns:p14="http://schemas.microsoft.com/office/powerpoint/2010/main" val="2853663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noChangeArrowheads="1"/>
          </p:cNvSpPr>
          <p:nvPr>
            <p:ph type="body" idx="1"/>
          </p:nvPr>
        </p:nvSpPr>
        <p:spPr>
          <a:noFill/>
        </p:spPr>
        <p:txBody>
          <a:bodyPr/>
          <a:lstStyle/>
          <a:p>
            <a:endParaRPr lang="en-US" altLang="en-US" dirty="0"/>
          </a:p>
        </p:txBody>
      </p:sp>
      <p:sp>
        <p:nvSpPr>
          <p:cNvPr id="55300" name="Slide Number Placeholder 3"/>
          <p:cNvSpPr>
            <a:spLocks noGrp="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6B493165-20E2-4F06-8742-D2DA5951192D}" type="slidenum">
              <a:rPr lang="en-US" altLang="en-US" sz="1200"/>
              <a:pPr/>
              <a:t>48</a:t>
            </a:fld>
            <a:endParaRPr lang="en-US" altLang="en-US" sz="1200"/>
          </a:p>
        </p:txBody>
      </p:sp>
    </p:spTree>
    <p:extLst>
      <p:ext uri="{BB962C8B-B14F-4D97-AF65-F5344CB8AC3E}">
        <p14:creationId xmlns:p14="http://schemas.microsoft.com/office/powerpoint/2010/main" val="340463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FA833-9CB4-5847-A041-A6FF9264C025}" type="slidenum">
              <a:rPr lang="en-US" altLang="en-US" smtClean="0"/>
              <a:pPr/>
              <a:t>49</a:t>
            </a:fld>
            <a:endParaRPr lang="en-US" altLang="en-US" dirty="0"/>
          </a:p>
        </p:txBody>
      </p:sp>
    </p:spTree>
    <p:extLst>
      <p:ext uri="{BB962C8B-B14F-4D97-AF65-F5344CB8AC3E}">
        <p14:creationId xmlns:p14="http://schemas.microsoft.com/office/powerpoint/2010/main" val="2370788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A259280A-C353-44D5-B261-445B1779C683}" type="slidenum">
              <a:rPr lang="en-US" altLang="en-US" sz="1200"/>
              <a:pPr/>
              <a:t>50</a:t>
            </a:fld>
            <a:endParaRPr lang="en-US" altLang="en-US" sz="1200"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76200" y="4496844"/>
            <a:ext cx="6858000" cy="4723355"/>
          </a:xfrm>
          <a:noFill/>
        </p:spPr>
        <p:txBody>
          <a:bodyPr/>
          <a:lstStyle/>
          <a:p>
            <a:endParaRPr lang="en-US" altLang="en-US" dirty="0"/>
          </a:p>
        </p:txBody>
      </p:sp>
    </p:spTree>
    <p:extLst>
      <p:ext uri="{BB962C8B-B14F-4D97-AF65-F5344CB8AC3E}">
        <p14:creationId xmlns:p14="http://schemas.microsoft.com/office/powerpoint/2010/main" val="3803528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7871C6F5-B026-2F47-AAAD-7681372BD701}" type="slidenum">
              <a:rPr lang="en-US" smtClean="0"/>
              <a:t>51</a:t>
            </a:fld>
            <a:endParaRPr lang="en-US"/>
          </a:p>
        </p:txBody>
      </p:sp>
    </p:spTree>
    <p:extLst>
      <p:ext uri="{BB962C8B-B14F-4D97-AF65-F5344CB8AC3E}">
        <p14:creationId xmlns:p14="http://schemas.microsoft.com/office/powerpoint/2010/main" val="3456038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 augment the information provided today, you can check out these additional resources </a:t>
            </a:r>
            <a:r>
              <a:rPr lang="en-US" baseline="0" dirty="0"/>
              <a:t>from the ATTC and PTTC Networks.</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6938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4418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a:t>
            </a:r>
            <a:r>
              <a:rPr lang="en-US" sz="1800" dirty="0"/>
              <a:t>ou can also </a:t>
            </a:r>
            <a:r>
              <a:rPr lang="en-US" sz="1800" baseline="0" dirty="0"/>
              <a:t>keep in touch with  ATTC, NORC and AMERSA via their newsletters and social media. Sign up now for monthly emails and follow them on Twitter and Facebook. </a:t>
            </a:r>
            <a:endParaRPr lang="en-US" sz="18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24270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95412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242"/>
              </a:spcBef>
              <a:buClr>
                <a:srgbClr val="EE7D31"/>
              </a:buClr>
            </a:pPr>
            <a:r>
              <a:rPr lang="en-US" dirty="0"/>
              <a:t>Ask questions at any point through the “Chat” pane of your zoom Control Panel on your computer or mobile device. </a:t>
            </a:r>
          </a:p>
          <a:p>
            <a:pPr>
              <a:spcBef>
                <a:spcPts val="2242"/>
              </a:spcBef>
              <a:buClr>
                <a:srgbClr val="EE7D31"/>
              </a:buClr>
            </a:pPr>
            <a:r>
              <a:rPr lang="en-US" dirty="0"/>
              <a:t>Answers will be posted on the website.</a:t>
            </a:r>
          </a:p>
        </p:txBody>
      </p:sp>
      <p:sp>
        <p:nvSpPr>
          <p:cNvPr id="4" name="Slide Number Placeholder 3"/>
          <p:cNvSpPr>
            <a:spLocks noGrp="1"/>
          </p:cNvSpPr>
          <p:nvPr>
            <p:ph type="sldNum" sz="quarter" idx="5"/>
          </p:nvPr>
        </p:nvSpPr>
        <p:spPr/>
        <p:txBody>
          <a:bodyPr/>
          <a:lstStyle/>
          <a:p>
            <a:fld id="{7871C6F5-B026-2F47-AAAD-7681372BD701}" type="slidenum">
              <a:rPr lang="en-US" smtClean="0"/>
              <a:t>5</a:t>
            </a:fld>
            <a:endParaRPr lang="en-US"/>
          </a:p>
        </p:txBody>
      </p:sp>
    </p:spTree>
    <p:extLst>
      <p:ext uri="{BB962C8B-B14F-4D97-AF65-F5344CB8AC3E}">
        <p14:creationId xmlns:p14="http://schemas.microsoft.com/office/powerpoint/2010/main" val="1879305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407F5E-1248-0D41-AA81-B50EA45314D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4568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57</a:t>
            </a:fld>
            <a:endParaRPr lang="en-US"/>
          </a:p>
        </p:txBody>
      </p:sp>
    </p:spTree>
    <p:extLst>
      <p:ext uri="{BB962C8B-B14F-4D97-AF65-F5344CB8AC3E}">
        <p14:creationId xmlns:p14="http://schemas.microsoft.com/office/powerpoint/2010/main" val="2955285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6197600" cy="4728210"/>
          </a:xfrm>
        </p:spPr>
        <p:txBody>
          <a:bodyPr/>
          <a:lstStyle/>
          <a:p>
            <a:endParaRPr lang="en-US" sz="1600" dirty="0"/>
          </a:p>
        </p:txBody>
      </p:sp>
      <p:sp>
        <p:nvSpPr>
          <p:cNvPr id="4" name="Slide Number Placeholder 3"/>
          <p:cNvSpPr>
            <a:spLocks noGrp="1"/>
          </p:cNvSpPr>
          <p:nvPr>
            <p:ph type="sldNum" sz="quarter" idx="5"/>
          </p:nvPr>
        </p:nvSpPr>
        <p:spPr/>
        <p:txBody>
          <a:bodyPr/>
          <a:lstStyle/>
          <a:p>
            <a:fld id="{F5A381DA-4B45-454B-BB69-1C4669C5500D}" type="slidenum">
              <a:rPr lang="en-US" smtClean="0"/>
              <a:t>6</a:t>
            </a:fld>
            <a:endParaRPr lang="en-US" dirty="0"/>
          </a:p>
        </p:txBody>
      </p:sp>
    </p:spTree>
    <p:extLst>
      <p:ext uri="{BB962C8B-B14F-4D97-AF65-F5344CB8AC3E}">
        <p14:creationId xmlns:p14="http://schemas.microsoft.com/office/powerpoint/2010/main" val="132332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A259280A-C353-44D5-B261-445B1779C683}" type="slidenum">
              <a:rPr lang="en-US" altLang="en-US" sz="1200"/>
              <a:pPr/>
              <a:t>7</a:t>
            </a:fld>
            <a:endParaRPr lang="en-US" altLang="en-US" sz="1200" dirty="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76200" y="4114800"/>
            <a:ext cx="6858000" cy="5105399"/>
          </a:xfrm>
          <a:noFill/>
        </p:spPr>
        <p:txBody>
          <a:bodyPr/>
          <a:lstStyle/>
          <a:p>
            <a:r>
              <a:rPr lang="en-US" sz="1050" dirty="0"/>
              <a:t>In my role as a new primary care provider and adolescent health specialist in the department of pediatrics, I inherited a 12-year-old patient from a departing Endocrinologist who had insulin dependent diabetes.  He had a stack of hospital records that was a tall as me.  He had an interesting history of multiple admissions to the hospital and despite that fact of his multiple admissions, everyone in the institution was enamored by him.  He was engaging and bright and seemed to have a lot going on for himself.  As his primary care provider, </a:t>
            </a:r>
            <a:r>
              <a:rPr lang="en-US" sz="1050" u="sng" dirty="0"/>
              <a:t>my role was to fix him</a:t>
            </a:r>
            <a:r>
              <a:rPr lang="en-US" sz="1050" dirty="0"/>
              <a:t>.  I have since learned that I cannot, and it is not my role to fix anybody.  This is the fallacy of the heuristic of the medical model that teaches us that when we identify a problem that it is our job to fix it; and to fix it right now.  I have learned that the only ones who can actually do that, are my patients and/or their families.  However, my initial assessment as his primary care provider was that he simply did not know enough about diabetes, so I sent him and his family off to a one-week residential diabetes education experience.  I assumed that I had discovered the royal fix for this patient, and all seemed well for about the next 3-6 months.  Then, he was back in the hospital admitted with DKA.  Over the next several months he had several admissions and I was feeling like a total failure.  Another 3-4 months went by and now he was admitted to the with a drastically new and different picture.  He was admitted with seizures and documented hypoglycemia and a blood sugar of &lt;20.  He was seen by Neurology and Endocrinology and a bunch of other specialists and had a lot of fancy studies and imaging.  They all had interesting theories in the etiology, but no one had any answers to the puzzle.  So, when one is stuck, and it is not clear what you are dealing with, what are we taught to do?  Yes, start at the beginning and take a good history.</a:t>
            </a:r>
          </a:p>
          <a:p>
            <a:endParaRPr lang="en-US" sz="1050" dirty="0"/>
          </a:p>
          <a:p>
            <a:r>
              <a:rPr lang="en-US" sz="1050" dirty="0"/>
              <a:t>So, I sat down with the patient and took a complete history including a family history and social history and used my </a:t>
            </a:r>
            <a:r>
              <a:rPr lang="en-US" sz="1050" u="sng" dirty="0"/>
              <a:t>curiosity</a:t>
            </a:r>
            <a:r>
              <a:rPr lang="en-US" sz="1050" dirty="0"/>
              <a:t> to learn about the patient as an individual within his community and through the inquiry out popped the secret.  Any Guesses as to the secret?  </a:t>
            </a:r>
          </a:p>
          <a:p>
            <a:r>
              <a:rPr lang="en-US" sz="1050" dirty="0"/>
              <a:t>The patient had been diagnosed with DM at the age of two and the mother was the person who administered the insulin.  The problem was that the mother had an interesting condition called alcoholism that none of the previous care providers, nor myself, were aware of.  And depending on how intoxicated she was and how blurred her vision was she either pulled up too much or too little insulin.  So as the pediatrician, I intervened, with the mother on behalf of the child and assisted the mother in getting into treatment for her alcohol use disorder.  I subsequently had the opportunity to follow this same patient for an additional 10 years and over the next 10 years of following this young man how many admissions do you think that he had to the hospital?  He had not a single admission to the hospital.  My interventions were to monitor his blood sugar and if there seemed to be an alteration in his control that was a signal to touch base with his mother to ensure that she had the support network that she needed to maintain her sobriety and recovery.  My lesson from this was that this patient like so many other children was suffering in silence and that in order to be a good physician, I needed to know more about the disease of addiction, substance use and substance use disorders.   </a:t>
            </a:r>
          </a:p>
          <a:p>
            <a:endParaRPr lang="en-US" altLang="en-US" dirty="0"/>
          </a:p>
        </p:txBody>
      </p:sp>
    </p:spTree>
    <p:extLst>
      <p:ext uri="{BB962C8B-B14F-4D97-AF65-F5344CB8AC3E}">
        <p14:creationId xmlns:p14="http://schemas.microsoft.com/office/powerpoint/2010/main" val="275491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a:ln/>
        </p:spPr>
      </p:sp>
      <p:sp>
        <p:nvSpPr>
          <p:cNvPr id="16387" name="Notes Placeholder 2"/>
          <p:cNvSpPr>
            <a:spLocks noGrp="1" noChangeArrowheads="1"/>
          </p:cNvSpPr>
          <p:nvPr>
            <p:ph type="body" idx="1"/>
          </p:nvPr>
        </p:nvSpPr>
        <p:spPr>
          <a:noFill/>
        </p:spPr>
        <p:txBody>
          <a:bodyPr/>
          <a:lstStyle/>
          <a:p>
            <a:endParaRPr lang="en-US" altLang="en-US" dirty="0"/>
          </a:p>
          <a:p>
            <a:r>
              <a:rPr lang="en-US" sz="1600" dirty="0"/>
              <a:t>The epidemiology of this health problem is staggering.  It is estimated that there are some 20 million individuals in the US with a past year history of a substance use disorder.  Oddly less than 10% of individuals who need or could benefit from treatment receive it.  And even more disturbing is the reality that less than 10% of those who do get to treatment are referred there by a physician.</a:t>
            </a:r>
          </a:p>
          <a:p>
            <a:endParaRPr lang="en-US" altLang="en-US" sz="1600" dirty="0"/>
          </a:p>
        </p:txBody>
      </p:sp>
      <p:sp>
        <p:nvSpPr>
          <p:cNvPr id="16388" name="Slide Number Placeholder 3"/>
          <p:cNvSpPr>
            <a:spLocks noGrp="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AED91190-4C0E-4FC5-B63F-2BFB2526AAC1}" type="slidenum">
              <a:rPr lang="en-US" altLang="en-US" sz="1200"/>
              <a:pPr/>
              <a:t>8</a:t>
            </a:fld>
            <a:endParaRPr lang="en-US" altLang="en-US" sz="1200"/>
          </a:p>
        </p:txBody>
      </p:sp>
    </p:spTree>
    <p:extLst>
      <p:ext uri="{BB962C8B-B14F-4D97-AF65-F5344CB8AC3E}">
        <p14:creationId xmlns:p14="http://schemas.microsoft.com/office/powerpoint/2010/main" val="291064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1600">
                <a:solidFill>
                  <a:schemeClr val="tx1"/>
                </a:solidFill>
                <a:latin typeface="Times New Roman" panose="02020603050405020304" pitchFamily="18" charset="0"/>
              </a:defRPr>
            </a:lvl1pPr>
            <a:lvl2pPr marL="770007" indent="-296033">
              <a:defRPr sz="1600">
                <a:solidFill>
                  <a:schemeClr val="tx1"/>
                </a:solidFill>
                <a:latin typeface="Times New Roman" panose="02020603050405020304" pitchFamily="18" charset="0"/>
              </a:defRPr>
            </a:lvl2pPr>
            <a:lvl3pPr marL="1185747" indent="-236179">
              <a:defRPr sz="1600">
                <a:solidFill>
                  <a:schemeClr val="tx1"/>
                </a:solidFill>
                <a:latin typeface="Times New Roman" panose="02020603050405020304" pitchFamily="18" charset="0"/>
              </a:defRPr>
            </a:lvl3pPr>
            <a:lvl4pPr marL="1661340" indent="-236179">
              <a:defRPr sz="1600">
                <a:solidFill>
                  <a:schemeClr val="tx1"/>
                </a:solidFill>
                <a:latin typeface="Times New Roman" panose="02020603050405020304" pitchFamily="18" charset="0"/>
              </a:defRPr>
            </a:lvl4pPr>
            <a:lvl5pPr marL="2135315" indent="-236179">
              <a:defRPr sz="1600">
                <a:solidFill>
                  <a:schemeClr val="tx1"/>
                </a:solidFill>
                <a:latin typeface="Times New Roman" panose="02020603050405020304" pitchFamily="18" charset="0"/>
              </a:defRPr>
            </a:lvl5pPr>
            <a:lvl6pPr marL="2601201" indent="-236179" eaLnBrk="0" fontAlgn="base" hangingPunct="0">
              <a:spcBef>
                <a:spcPct val="0"/>
              </a:spcBef>
              <a:spcAft>
                <a:spcPct val="0"/>
              </a:spcAft>
              <a:defRPr sz="1600">
                <a:solidFill>
                  <a:schemeClr val="tx1"/>
                </a:solidFill>
                <a:latin typeface="Times New Roman" panose="02020603050405020304" pitchFamily="18" charset="0"/>
              </a:defRPr>
            </a:lvl6pPr>
            <a:lvl7pPr marL="3067088" indent="-236179" eaLnBrk="0" fontAlgn="base" hangingPunct="0">
              <a:spcBef>
                <a:spcPct val="0"/>
              </a:spcBef>
              <a:spcAft>
                <a:spcPct val="0"/>
              </a:spcAft>
              <a:defRPr sz="1600">
                <a:solidFill>
                  <a:schemeClr val="tx1"/>
                </a:solidFill>
                <a:latin typeface="Times New Roman" panose="02020603050405020304" pitchFamily="18" charset="0"/>
              </a:defRPr>
            </a:lvl7pPr>
            <a:lvl8pPr marL="3532975" indent="-236179" eaLnBrk="0" fontAlgn="base" hangingPunct="0">
              <a:spcBef>
                <a:spcPct val="0"/>
              </a:spcBef>
              <a:spcAft>
                <a:spcPct val="0"/>
              </a:spcAft>
              <a:defRPr sz="1600">
                <a:solidFill>
                  <a:schemeClr val="tx1"/>
                </a:solidFill>
                <a:latin typeface="Times New Roman" panose="02020603050405020304" pitchFamily="18" charset="0"/>
              </a:defRPr>
            </a:lvl8pPr>
            <a:lvl9pPr marL="3998862" indent="-236179" eaLnBrk="0" fontAlgn="base" hangingPunct="0">
              <a:spcBef>
                <a:spcPct val="0"/>
              </a:spcBef>
              <a:spcAft>
                <a:spcPct val="0"/>
              </a:spcAft>
              <a:defRPr sz="1600">
                <a:solidFill>
                  <a:schemeClr val="tx1"/>
                </a:solidFill>
                <a:latin typeface="Times New Roman" panose="02020603050405020304" pitchFamily="18" charset="0"/>
              </a:defRPr>
            </a:lvl9pPr>
          </a:lstStyle>
          <a:p>
            <a:fld id="{4EFB7115-9E71-4BC0-9FA3-BEDCDB6508C7}" type="slidenum">
              <a:rPr lang="en-US" altLang="en-US" sz="1200"/>
              <a:pPr/>
              <a:t>9</a:t>
            </a:fld>
            <a:endParaRPr lang="en-US"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sz="1600" dirty="0"/>
              <a:t>As a pediatrician I am aware of the fact that the point prevalence of alcohol use disorders in the US is somewhere in the neighborhood of 5-7 %; with a lifetime prevalence of 15-18%, which translates into just under 10 million or 1 in every 4 children in the US living in households with 1 or more adults who are affected by an alcohol use disorder.   (B F Grant, AJPH; 2000.  </a:t>
            </a:r>
          </a:p>
          <a:p>
            <a:endParaRPr lang="en-US" altLang="en-US" sz="1600" dirty="0"/>
          </a:p>
        </p:txBody>
      </p:sp>
    </p:spTree>
    <p:extLst>
      <p:ext uri="{BB962C8B-B14F-4D97-AF65-F5344CB8AC3E}">
        <p14:creationId xmlns:p14="http://schemas.microsoft.com/office/powerpoint/2010/main" val="413402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PTTC Stacked bars here on actual first slide (not in Master).  Don’t forget to add alt text.</a:t>
            </a:r>
          </a:p>
        </p:txBody>
      </p:sp>
    </p:spTree>
    <p:custDataLst>
      <p:tags r:id="rId1"/>
    </p:custDataLst>
    <p:extLst>
      <p:ext uri="{BB962C8B-B14F-4D97-AF65-F5344CB8AC3E}">
        <p14:creationId xmlns:p14="http://schemas.microsoft.com/office/powerpoint/2010/main" val="121042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7810"/>
            <a:ext cx="10515601"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838200" y="5959909"/>
            <a:ext cx="4447117" cy="788987"/>
          </a:xfrm>
        </p:spPr>
        <p:txBody>
          <a:bodyPr>
            <a:noAutofit/>
          </a:bodyPr>
          <a:lstStyle>
            <a:lvl1pPr>
              <a:defRPr sz="1500" baseline="0"/>
            </a:lvl1pPr>
          </a:lstStyle>
          <a:p>
            <a:r>
              <a:rPr lang="en-US" dirty="0"/>
              <a:t>If second slide, put your logo on actual slide here (Master) with alt text.</a:t>
            </a:r>
          </a:p>
        </p:txBody>
      </p:sp>
      <p:sp>
        <p:nvSpPr>
          <p:cNvPr id="7" name="Picture Placeholder 6"/>
          <p:cNvSpPr>
            <a:spLocks noGrp="1" noChangeAspect="1"/>
          </p:cNvSpPr>
          <p:nvPr>
            <p:ph type="pic" sz="quarter" idx="11" hasCustomPrompt="1"/>
          </p:nvPr>
        </p:nvSpPr>
        <p:spPr>
          <a:xfrm>
            <a:off x="7440086" y="5923396"/>
            <a:ext cx="4751916" cy="862012"/>
          </a:xfrm>
        </p:spPr>
        <p:txBody>
          <a:bodyPr>
            <a:noAutofit/>
          </a:bodyPr>
          <a:lstStyle>
            <a:lvl1pPr>
              <a:defRPr sz="1500" baseline="0"/>
            </a:lvl1pPr>
          </a:lstStyle>
          <a:p>
            <a:r>
              <a:rPr lang="en-US" dirty="0"/>
              <a:t>If this is your second slide, put the PTTC stacked bars here (Master) with alt text.</a:t>
            </a:r>
          </a:p>
        </p:txBody>
      </p:sp>
    </p:spTree>
    <p:custDataLst>
      <p:tags r:id="rId1"/>
    </p:custDataLst>
    <p:extLst>
      <p:ext uri="{BB962C8B-B14F-4D97-AF65-F5344CB8AC3E}">
        <p14:creationId xmlns:p14="http://schemas.microsoft.com/office/powerpoint/2010/main" val="1658792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0" y="560832"/>
            <a:ext cx="10515291" cy="357898"/>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noChangeAspect="1"/>
          </p:cNvSpPr>
          <p:nvPr>
            <p:ph type="pic" sz="quarter" idx="10" hasCustomPrompt="1"/>
          </p:nvPr>
        </p:nvSpPr>
        <p:spPr>
          <a:xfrm>
            <a:off x="840101" y="5953674"/>
            <a:ext cx="5236633" cy="706437"/>
          </a:xfrm>
        </p:spPr>
        <p:txBody>
          <a:bodyPr/>
          <a:lstStyle>
            <a:lvl1pPr>
              <a:defRPr baseline="0"/>
            </a:lvl1pPr>
          </a:lstStyle>
          <a:p>
            <a:r>
              <a:rPr lang="en-US" dirty="0"/>
              <a:t>Your logo on Master slide</a:t>
            </a:r>
          </a:p>
        </p:txBody>
      </p:sp>
      <p:pic>
        <p:nvPicPr>
          <p:cNvPr id="11" name="Picture 10" descr="MHTTC Stacked Color Bars" title="MHTTC Stacked Color Bars"/>
          <p:cNvPicPr>
            <a:picLocks noChangeAspect="1"/>
          </p:cNvPicPr>
          <p:nvPr userDrawn="1"/>
        </p:nvPicPr>
        <p:blipFill rotWithShape="1">
          <a:blip r:embed="rId3" cstate="screen">
            <a:extLst>
              <a:ext uri="{28A0092B-C50C-407E-A947-70E740481C1C}">
                <a14:useLocalDpi xmlns:a14="http://schemas.microsoft.com/office/drawing/2010/main"/>
              </a:ext>
            </a:extLst>
          </a:blip>
          <a:srcRect l="-16667" r="-16667"/>
          <a:stretch/>
        </p:blipFill>
        <p:spPr>
          <a:xfrm>
            <a:off x="9286301" y="5548741"/>
            <a:ext cx="3316403" cy="1658201"/>
          </a:xfrm>
          <a:prstGeom prst="rect">
            <a:avLst/>
          </a:prstGeom>
          <a:noFill/>
          <a:ln>
            <a:noFill/>
          </a:ln>
        </p:spPr>
      </p:pic>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noChangeAspect="1"/>
          </p:cNvSpPr>
          <p:nvPr>
            <p:ph type="pic" sz="quarter" idx="13" hasCustomPrompt="1"/>
          </p:nvPr>
        </p:nvSpPr>
        <p:spPr>
          <a:xfrm>
            <a:off x="505067" y="5800299"/>
            <a:ext cx="3237351" cy="436728"/>
          </a:xfrm>
        </p:spPr>
        <p:txBody>
          <a:bodyPr/>
          <a:lstStyle>
            <a:lvl1pPr>
              <a:defRPr baseline="0"/>
            </a:lvl1pPr>
          </a:lstStyle>
          <a:p>
            <a:r>
              <a:rPr lang="en-US" dirty="0"/>
              <a:t>Your logo on Master slide</a:t>
            </a:r>
          </a:p>
        </p:txBody>
      </p:sp>
      <p:pic>
        <p:nvPicPr>
          <p:cNvPr id="12" name="Picture 11" descr="MHTTC Stacked Color Bars" title="MHTTC Stacked Color Bars"/>
          <p:cNvPicPr>
            <a:picLocks noChangeAspect="1"/>
          </p:cNvPicPr>
          <p:nvPr userDrawn="1"/>
        </p:nvPicPr>
        <p:blipFill rotWithShape="1">
          <a:blip r:embed="rId3" cstate="screen">
            <a:extLst>
              <a:ext uri="{28A0092B-C50C-407E-A947-70E740481C1C}">
                <a14:useLocalDpi xmlns:a14="http://schemas.microsoft.com/office/drawing/2010/main"/>
              </a:ext>
            </a:extLst>
          </a:blip>
          <a:srcRect l="-16667" r="-16667"/>
          <a:stretch/>
        </p:blipFill>
        <p:spPr>
          <a:xfrm>
            <a:off x="9294051" y="5540992"/>
            <a:ext cx="3316403" cy="1658201"/>
          </a:xfrm>
          <a:prstGeom prst="rect">
            <a:avLst/>
          </a:prstGeom>
          <a:noFill/>
          <a:ln>
            <a:noFill/>
          </a:ln>
        </p:spPr>
      </p:pic>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a:lstStyle/>
          <a:p>
            <a:endParaRPr lang="en-US" dirty="0"/>
          </a:p>
        </p:txBody>
      </p:sp>
      <p:sp>
        <p:nvSpPr>
          <p:cNvPr id="17" name="Picture Placeholder 16"/>
          <p:cNvSpPr>
            <a:spLocks noGrp="1" noChangeAspect="1"/>
          </p:cNvSpPr>
          <p:nvPr>
            <p:ph type="pic" sz="quarter" idx="14"/>
          </p:nvPr>
        </p:nvSpPr>
        <p:spPr>
          <a:xfrm>
            <a:off x="7735888" y="3526018"/>
            <a:ext cx="3575304" cy="1389888"/>
          </a:xfrm>
        </p:spPr>
        <p:txBody>
          <a:bodyPr/>
          <a:lstStyle/>
          <a:p>
            <a:endParaRPr lang="en-US"/>
          </a:p>
        </p:txBody>
      </p:sp>
      <p:sp>
        <p:nvSpPr>
          <p:cNvPr id="8" name="Picture Placeholder 7"/>
          <p:cNvSpPr>
            <a:spLocks noGrp="1" noChangeAspect="1"/>
          </p:cNvSpPr>
          <p:nvPr>
            <p:ph type="pic" sz="quarter" idx="15" hasCustomPrompt="1"/>
          </p:nvPr>
        </p:nvSpPr>
        <p:spPr>
          <a:xfrm>
            <a:off x="750865" y="5769429"/>
            <a:ext cx="5236633" cy="706437"/>
          </a:xfrm>
        </p:spPr>
        <p:txBody>
          <a:bodyPr/>
          <a:lstStyle>
            <a:lvl1pPr>
              <a:defRPr baseline="0"/>
            </a:lvl1pPr>
          </a:lstStyle>
          <a:p>
            <a:r>
              <a:rPr lang="en-US" dirty="0"/>
              <a:t>Your logo on Master slide</a:t>
            </a:r>
          </a:p>
        </p:txBody>
      </p:sp>
      <p:pic>
        <p:nvPicPr>
          <p:cNvPr id="10" name="Picture 9" descr="MHTTC Stacked Color Bars" title="MHTTC Stacked Color Bars"/>
          <p:cNvPicPr>
            <a:picLocks noChangeAspect="1"/>
          </p:cNvPicPr>
          <p:nvPr userDrawn="1"/>
        </p:nvPicPr>
        <p:blipFill rotWithShape="1">
          <a:blip r:embed="rId3" cstate="screen">
            <a:extLst>
              <a:ext uri="{28A0092B-C50C-407E-A947-70E740481C1C}">
                <a14:useLocalDpi xmlns:a14="http://schemas.microsoft.com/office/drawing/2010/main"/>
              </a:ext>
            </a:extLst>
          </a:blip>
          <a:srcRect l="-16667" r="-16667"/>
          <a:stretch/>
        </p:blipFill>
        <p:spPr>
          <a:xfrm>
            <a:off x="9286303" y="5544021"/>
            <a:ext cx="3316403" cy="1658201"/>
          </a:xfrm>
          <a:prstGeom prst="rect">
            <a:avLst/>
          </a:prstGeom>
          <a:noFill/>
          <a:ln>
            <a:noFill/>
          </a:ln>
        </p:spPr>
      </p:pic>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CDC504E0-25DD-CD44-96DC-2EC000041E69}"/>
              </a:ext>
            </a:extLst>
          </p:cNvPr>
          <p:cNvSpPr>
            <a:spLocks noGrp="1"/>
          </p:cNvSpPr>
          <p:nvPr>
            <p:ph type="body" sz="quarter" idx="10" hasCustomPrompt="1"/>
          </p:nvPr>
        </p:nvSpPr>
        <p:spPr>
          <a:xfrm>
            <a:off x="8289757" y="6532637"/>
            <a:ext cx="3321050" cy="284162"/>
          </a:xfrm>
        </p:spPr>
        <p:txBody>
          <a:bodyPr>
            <a:normAutofit/>
          </a:bodyPr>
          <a:lstStyle>
            <a:lvl1pPr marL="0" indent="0" algn="r">
              <a:buNone/>
              <a:defRPr sz="900" i="1">
                <a:latin typeface="Arial" panose="020B0604020202020204" pitchFamily="34" charset="0"/>
                <a:cs typeface="Arial" panose="020B0604020202020204" pitchFamily="34" charset="0"/>
              </a:defRPr>
            </a:lvl1pPr>
          </a:lstStyle>
          <a:p>
            <a:pPr lvl="0"/>
            <a:r>
              <a:rPr lang="en-US" dirty="0"/>
              <a:t>Source:</a:t>
            </a:r>
          </a:p>
        </p:txBody>
      </p:sp>
    </p:spTree>
    <p:extLst>
      <p:ext uri="{BB962C8B-B14F-4D97-AF65-F5344CB8AC3E}">
        <p14:creationId xmlns:p14="http://schemas.microsoft.com/office/powerpoint/2010/main" val="107871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3/3/21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4852267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4" r:id="rId13"/>
    <p:sldLayoutId id="2147483663" r:id="rId14"/>
    <p:sldLayoutId id="2147483655" r:id="rId15"/>
    <p:sldLayoutId id="2147483657" r:id="rId16"/>
    <p:sldLayoutId id="214748371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hyperlink" Target="https://dsl.richmond.edu/panorama/redlinin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28.xml"/><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emf"/><Relationship Id="rId5" Type="http://schemas.openxmlformats.org/officeDocument/2006/relationships/image" Target="../media/image33.png"/><Relationship Id="rId15" Type="http://schemas.openxmlformats.org/officeDocument/2006/relationships/image" Target="../media/image42.svg"/><Relationship Id="rId10" Type="http://schemas.microsoft.com/office/2007/relationships/hdphoto" Target="../media/hdphoto1.wdp"/><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hyperlink" Target="https://pubmed.ncbi.nlm.nih.gov/?term=Rodean+J&amp;cauthor_id=31905233" TargetMode="External"/><Relationship Id="rId13" Type="http://schemas.openxmlformats.org/officeDocument/2006/relationships/hyperlink" Target="https://pubmed.ncbi.nlm.nih.gov/?term=Hadland+SE&amp;cauthor_id=31905233" TargetMode="External"/><Relationship Id="rId3" Type="http://schemas.openxmlformats.org/officeDocument/2006/relationships/image" Target="../media/image44.png"/><Relationship Id="rId7" Type="http://schemas.openxmlformats.org/officeDocument/2006/relationships/hyperlink" Target="https://pubmed.ncbi.nlm.nih.gov/?term=Zima+BT&amp;cauthor_id=31905233" TargetMode="External"/><Relationship Id="rId12" Type="http://schemas.openxmlformats.org/officeDocument/2006/relationships/hyperlink" Target="https://pubmed.ncbi.nlm.nih.gov/?term=Bagley+SM&amp;cauthor_id=31905233"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pubmed.ncbi.nlm.nih.gov/?term=Alinsky+RH&amp;cauthor_id=31905233" TargetMode="External"/><Relationship Id="rId11" Type="http://schemas.openxmlformats.org/officeDocument/2006/relationships/hyperlink" Target="https://pubmed.ncbi.nlm.nih.gov/?term=Adger+H+Jr&amp;cauthor_id=31905233" TargetMode="External"/><Relationship Id="rId5" Type="http://schemas.openxmlformats.org/officeDocument/2006/relationships/image" Target="../media/image46.png"/><Relationship Id="rId10" Type="http://schemas.openxmlformats.org/officeDocument/2006/relationships/hyperlink" Target="https://pubmed.ncbi.nlm.nih.gov/?term=Larochelle+MR&amp;cauthor_id=31905233" TargetMode="External"/><Relationship Id="rId4" Type="http://schemas.openxmlformats.org/officeDocument/2006/relationships/image" Target="../media/image45.png"/><Relationship Id="rId9" Type="http://schemas.openxmlformats.org/officeDocument/2006/relationships/hyperlink" Target="https://pubmed.ncbi.nlm.nih.gov/?term=Matson+PA&amp;cauthor_id=31905233" TargetMode="External"/><Relationship Id="rId14" Type="http://schemas.openxmlformats.org/officeDocument/2006/relationships/image" Target="../media/image4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cbi.nlm.nih.gov/books/NBK64269/"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ncbi.nlm.nih.gov/books/NBK23475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jpeg"/></Relationships>
</file>

<file path=ppt/slides/_rels/slide52.xml.rels><?xml version="1.0" encoding="UTF-8" standalone="yes"?>
<Relationships xmlns="http://schemas.openxmlformats.org/package/2006/relationships"><Relationship Id="rId8" Type="http://schemas.openxmlformats.org/officeDocument/2006/relationships/hyperlink" Target="https://attcnetwork.org/centers/network-coordinating-office/product/effects-marijuana-use-developing-adolescents" TargetMode="External"/><Relationship Id="rId3" Type="http://schemas.openxmlformats.org/officeDocument/2006/relationships/notesSlide" Target="../notesSlides/notesSlide46.xml"/><Relationship Id="rId7" Type="http://schemas.openxmlformats.org/officeDocument/2006/relationships/hyperlink" Target="https://attcnetwork.org/sites/default/files/2020-09/Handouts%209-2-2020.pdf" TargetMode="External"/><Relationship Id="rId12" Type="http://schemas.openxmlformats.org/officeDocument/2006/relationships/image" Target="../media/image76.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hyperlink" Target="https://attcnetwork.org/centers/national-american-indian-and-alaska-native-attc/product/esas-adolescent-brain-maturation" TargetMode="External"/><Relationship Id="rId11" Type="http://schemas.openxmlformats.org/officeDocument/2006/relationships/hyperlink" Target="https://attcnetwork.org/centers/national-american-indian-and-alaska-native-attc/product/understanding-suicide-part-2" TargetMode="External"/><Relationship Id="rId5" Type="http://schemas.openxmlformats.org/officeDocument/2006/relationships/hyperlink" Target="https://attcnetwork.org/centers/national-hispanic-and-latino-attc/product/understanding-latino-youth-recovery-issues-assets" TargetMode="External"/><Relationship Id="rId10" Type="http://schemas.openxmlformats.org/officeDocument/2006/relationships/hyperlink" Target="https://attcnetwork.org/centers/great-lakes-attc/product/vaping-2-education-vs-punishment-using-deferred-citation" TargetMode="External"/><Relationship Id="rId4" Type="http://schemas.openxmlformats.org/officeDocument/2006/relationships/hyperlink" Target="https://attcnetwork.org/centers/central-east-attc/product/clas-standards-behavioral-health-working-youth-and-adolescents" TargetMode="External"/><Relationship Id="rId9" Type="http://schemas.openxmlformats.org/officeDocument/2006/relationships/hyperlink" Target="https://attcnetwork.org/centers/great-lakes-attc/product/vaping-overview-and-catch-my-breath-program"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ttcnetwork.org/centers/central-east-pttc/product/preventing-youth-vaping-webinar-series-part-2-2-policy" TargetMode="External"/><Relationship Id="rId13" Type="http://schemas.openxmlformats.org/officeDocument/2006/relationships/image" Target="../media/image77.jpeg"/><Relationship Id="rId3" Type="http://schemas.openxmlformats.org/officeDocument/2006/relationships/notesSlide" Target="../notesSlides/notesSlide47.xml"/><Relationship Id="rId7" Type="http://schemas.openxmlformats.org/officeDocument/2006/relationships/hyperlink" Target="https://pttcnetwork.org/centers/central-east-pttc/product/preventing-youth-vaping-webinar-series-part-1-2-extent-and-risk" TargetMode="External"/><Relationship Id="rId12" Type="http://schemas.openxmlformats.org/officeDocument/2006/relationships/hyperlink" Target="https://pttcnetwork.org/centers/mountain-plains-pttc/product/adolescent-sbirt-pocket-card" TargetMode="Externa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hyperlink" Target="https://pttcnetwork.org/centers/pacific-southwest-pttc/product/webinar-selecting-and-implementing-evidence-based-practices" TargetMode="External"/><Relationship Id="rId11" Type="http://schemas.openxmlformats.org/officeDocument/2006/relationships/hyperlink" Target="https://pttcnetwork.org/centers/mountain-plains-pttc/home" TargetMode="External"/><Relationship Id="rId5" Type="http://schemas.openxmlformats.org/officeDocument/2006/relationships/hyperlink" Target="https://pttcnetwork.org/centers/southeast-pttc/product/webinar-youth-opioid-addiction-what-preventionists-need-know" TargetMode="External"/><Relationship Id="rId10" Type="http://schemas.openxmlformats.org/officeDocument/2006/relationships/hyperlink" Target="https://pttcnetwork.org/centers/central-east-pttc/product/vaping-and-lgbtq-youth" TargetMode="External"/><Relationship Id="rId4" Type="http://schemas.openxmlformats.org/officeDocument/2006/relationships/hyperlink" Target="https://attcnetwork.org/centers/national-hispanic-and-latino-attc/product/understanding-latino-youth-recovery-issues-assets" TargetMode="External"/><Relationship Id="rId9" Type="http://schemas.openxmlformats.org/officeDocument/2006/relationships/hyperlink" Target="https://pttcnetwork.org/centers/southeast-pttc/product/webinar-benefits-engaging-youth-communities-insights-and-evidence"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48.xml"/><Relationship Id="rId7" Type="http://schemas.openxmlformats.org/officeDocument/2006/relationships/hyperlink" Target="https://amersa.org/contact-us/" TargetMode="Externa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hyperlink" Target="http://www.amersa.org/"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49.xml"/><Relationship Id="rId7" Type="http://schemas.openxmlformats.org/officeDocument/2006/relationships/hyperlink" Target="https://attcnetwork.org/centers/global-attc/subscribe-attc-messenger" TargetMode="Externa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50.xml"/><Relationship Id="rId7" Type="http://schemas.openxmlformats.org/officeDocument/2006/relationships/image" Target="../media/image78.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82.png"/><Relationship Id="rId5" Type="http://schemas.openxmlformats.org/officeDocument/2006/relationships/hyperlink" Target="https://pttcnetwork.org/centers/global-pttc/pttc-subscription-page" TargetMode="External"/><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912629"/>
            <a:ext cx="12192000" cy="1852219"/>
          </a:xfrm>
        </p:spPr>
        <p:txBody>
          <a:bodyPr>
            <a:normAutofit fontScale="90000"/>
          </a:bodyPr>
          <a:lstStyle/>
          <a:p>
            <a:pPr>
              <a:lnSpc>
                <a:spcPct val="100000"/>
              </a:lnSpc>
            </a:pPr>
            <a:r>
              <a:rPr lang="en-US" sz="4000" b="1" dirty="0">
                <a:solidFill>
                  <a:schemeClr val="tx1">
                    <a:lumMod val="65000"/>
                    <a:lumOff val="35000"/>
                  </a:schemeClr>
                </a:solidFill>
              </a:rPr>
              <a:t>Substance Use Disorders: </a:t>
            </a:r>
            <a:br>
              <a:rPr lang="en-US" sz="4000" b="1" dirty="0">
                <a:solidFill>
                  <a:schemeClr val="tx1">
                    <a:lumMod val="65000"/>
                    <a:lumOff val="35000"/>
                  </a:schemeClr>
                </a:solidFill>
              </a:rPr>
            </a:br>
            <a:r>
              <a:rPr lang="en-US" sz="4000" b="1" dirty="0">
                <a:solidFill>
                  <a:schemeClr val="tx1">
                    <a:lumMod val="65000"/>
                    <a:lumOff val="35000"/>
                  </a:schemeClr>
                </a:solidFill>
              </a:rPr>
              <a:t>Appreciating the Challenges of Minority Youth</a:t>
            </a:r>
            <a:br>
              <a:rPr lang="en-US" sz="4000" b="1" dirty="0"/>
            </a:br>
            <a:endParaRPr lang="en-US" sz="4000" b="1" dirty="0">
              <a:solidFill>
                <a:schemeClr val="bg1">
                  <a:lumMod val="50000"/>
                </a:schemeClr>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57" y="5789233"/>
            <a:ext cx="3733801" cy="664655"/>
          </a:xfrm>
          <a:prstGeom prst="rect">
            <a:avLst/>
          </a:prstGeom>
        </p:spPr>
      </p:pic>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483478"/>
            <a:ext cx="12192000" cy="2020389"/>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8D4A08B-DB85-0C40-BFD7-B6579B4C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0663" y="5594862"/>
            <a:ext cx="4457248" cy="105339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368146E-CB63-7440-AB48-2D3A2160F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1758" y="5638322"/>
            <a:ext cx="4152622" cy="821293"/>
          </a:xfrm>
          <a:prstGeom prst="rect">
            <a:avLst/>
          </a:prstGeom>
        </p:spPr>
      </p:pic>
      <p:sp>
        <p:nvSpPr>
          <p:cNvPr id="15" name="Title 1">
            <a:extLst>
              <a:ext uri="{FF2B5EF4-FFF2-40B4-BE49-F238E27FC236}">
                <a16:creationId xmlns:a16="http://schemas.microsoft.com/office/drawing/2014/main" id="{70FE8794-AE9D-5840-9800-09C29800758D}"/>
              </a:ext>
            </a:extLst>
          </p:cNvPr>
          <p:cNvSpPr txBox="1">
            <a:spLocks/>
          </p:cNvSpPr>
          <p:nvPr/>
        </p:nvSpPr>
        <p:spPr>
          <a:xfrm>
            <a:off x="3460750" y="5151961"/>
            <a:ext cx="5270498" cy="4446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2000" b="1" dirty="0">
                <a:solidFill>
                  <a:schemeClr val="bg1">
                    <a:lumMod val="50000"/>
                  </a:schemeClr>
                </a:solidFill>
              </a:rPr>
              <a:t>Produced in Partnership by:</a:t>
            </a:r>
          </a:p>
        </p:txBody>
      </p:sp>
    </p:spTree>
    <p:custDataLst>
      <p:tags r:id="rId1"/>
    </p:custDataLst>
    <p:extLst>
      <p:ext uri="{BB962C8B-B14F-4D97-AF65-F5344CB8AC3E}">
        <p14:creationId xmlns:p14="http://schemas.microsoft.com/office/powerpoint/2010/main" val="58552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0" y="1447800"/>
            <a:ext cx="12192000" cy="3962400"/>
          </a:xfrm>
        </p:spPr>
        <p:txBody>
          <a:bodyPr>
            <a:normAutofit/>
          </a:bodyPr>
          <a:lstStyle/>
          <a:p>
            <a:pPr>
              <a:defRPr/>
            </a:pPr>
            <a:r>
              <a:rPr lang="en-US" altLang="en-US" sz="3000" dirty="0"/>
              <a:t>1 in every 4 children in the US exposed to alcohol abuse or dependence in the family.</a:t>
            </a:r>
          </a:p>
          <a:p>
            <a:pPr>
              <a:defRPr/>
            </a:pPr>
            <a:endParaRPr lang="en-US" altLang="en-US" sz="3000" dirty="0"/>
          </a:p>
          <a:p>
            <a:pPr>
              <a:defRPr/>
            </a:pPr>
            <a:r>
              <a:rPr lang="en-US" altLang="en-US" sz="3000" dirty="0"/>
              <a:t>The number “defines one of today’s major public health problems.”</a:t>
            </a:r>
          </a:p>
          <a:p>
            <a:pPr>
              <a:defRPr/>
            </a:pPr>
            <a:endParaRPr lang="en-US" altLang="en-US" sz="3000" dirty="0"/>
          </a:p>
          <a:p>
            <a:pPr>
              <a:defRPr/>
            </a:pPr>
            <a:r>
              <a:rPr lang="en-US" altLang="en-US" sz="3000" dirty="0"/>
              <a:t>“Children exposed through no fault of their own…are thrust into families and environments that pose extraordinary risks to their immediate and future well-being and threaten the achievement of their fullest potential.”</a:t>
            </a:r>
          </a:p>
        </p:txBody>
      </p:sp>
      <p:sp>
        <p:nvSpPr>
          <p:cNvPr id="5" name="Text Box 4">
            <a:extLst>
              <a:ext uri="{FF2B5EF4-FFF2-40B4-BE49-F238E27FC236}">
                <a16:creationId xmlns:a16="http://schemas.microsoft.com/office/drawing/2014/main" id="{EB554C7C-9F7F-4023-828D-05E8F573CEB7}"/>
              </a:ext>
            </a:extLst>
          </p:cNvPr>
          <p:cNvSpPr txBox="1">
            <a:spLocks noChangeArrowheads="1"/>
          </p:cNvSpPr>
          <p:nvPr/>
        </p:nvSpPr>
        <p:spPr bwMode="auto">
          <a:xfrm>
            <a:off x="3975100" y="6252574"/>
            <a:ext cx="424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dirty="0"/>
              <a:t>B F Grant, AJPH; 90 (1):112-115; 2000</a:t>
            </a:r>
          </a:p>
        </p:txBody>
      </p:sp>
      <p:sp>
        <p:nvSpPr>
          <p:cNvPr id="8" name="Title 1">
            <a:extLst>
              <a:ext uri="{FF2B5EF4-FFF2-40B4-BE49-F238E27FC236}">
                <a16:creationId xmlns:a16="http://schemas.microsoft.com/office/drawing/2014/main" id="{5B21E469-6CCB-4A72-831B-A9A5C2AF8F24}"/>
              </a:ext>
            </a:extLst>
          </p:cNvPr>
          <p:cNvSpPr txBox="1">
            <a:spLocks/>
          </p:cNvSpPr>
          <p:nvPr/>
        </p:nvSpPr>
        <p:spPr>
          <a:xfrm>
            <a:off x="0" y="0"/>
            <a:ext cx="12192000" cy="1006475"/>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National Longitudinal Alcohol  Epidemiologic Survey - 1992</a:t>
            </a:r>
            <a:endParaRPr lang="en-US" sz="4000" b="1" dirty="0"/>
          </a:p>
        </p:txBody>
      </p:sp>
    </p:spTree>
    <p:extLst>
      <p:ext uri="{BB962C8B-B14F-4D97-AF65-F5344CB8AC3E}">
        <p14:creationId xmlns:p14="http://schemas.microsoft.com/office/powerpoint/2010/main" val="80715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48267"/>
          </a:xfrm>
          <a:solidFill>
            <a:schemeClr val="accent2">
              <a:lumMod val="40000"/>
              <a:lumOff val="60000"/>
            </a:schemeClr>
          </a:solidFill>
        </p:spPr>
        <p:txBody>
          <a:bodyPr>
            <a:noAutofit/>
          </a:bodyPr>
          <a:lstStyle/>
          <a:p>
            <a:br>
              <a:rPr lang="en-US" sz="2400" b="1" dirty="0"/>
            </a:br>
            <a:r>
              <a:rPr lang="en-US" sz="4000" b="1" dirty="0"/>
              <a:t>Addiction a Pediatric Disease: </a:t>
            </a:r>
            <a:r>
              <a:rPr lang="en-US" sz="2000" b="1" dirty="0"/>
              <a:t>&gt; 90% of adults with a SUD began use during adolescence </a:t>
            </a:r>
            <a:br>
              <a:rPr lang="en-US" sz="2667" b="1" dirty="0"/>
            </a:br>
            <a:endParaRPr lang="en-US" sz="2667" b="1" dirty="0"/>
          </a:p>
        </p:txBody>
      </p:sp>
      <p:pic>
        <p:nvPicPr>
          <p:cNvPr id="5" name="Content Placeholder 4"/>
          <p:cNvPicPr>
            <a:picLocks noGrp="1" noChangeAspect="1"/>
          </p:cNvPicPr>
          <p:nvPr>
            <p:ph idx="1"/>
          </p:nvPr>
        </p:nvPicPr>
        <p:blipFill rotWithShape="1">
          <a:blip r:embed="rId3"/>
          <a:srcRect l="1769" r="2384" b="2365"/>
          <a:stretch/>
        </p:blipFill>
        <p:spPr>
          <a:xfrm>
            <a:off x="1280802" y="958900"/>
            <a:ext cx="9630395" cy="5577840"/>
          </a:xfrm>
          <a:prstGeom prst="rect">
            <a:avLst/>
          </a:prstGeom>
        </p:spPr>
      </p:pic>
    </p:spTree>
    <p:extLst>
      <p:ext uri="{BB962C8B-B14F-4D97-AF65-F5344CB8AC3E}">
        <p14:creationId xmlns:p14="http://schemas.microsoft.com/office/powerpoint/2010/main" val="131486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027" descr="Why 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1406319"/>
            <a:ext cx="4546600" cy="46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D1D75C54-F039-4194-9296-4E8DA66811C7}"/>
              </a:ext>
            </a:extLst>
          </p:cNvPr>
          <p:cNvSpPr txBox="1">
            <a:spLocks/>
          </p:cNvSpPr>
          <p:nvPr/>
        </p:nvSpPr>
        <p:spPr>
          <a:xfrm>
            <a:off x="0" y="0"/>
            <a:ext cx="12192000" cy="948267"/>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a:t>Oddly, the majority of Children/Adolescents in families affected by addiction go undetected.</a:t>
            </a:r>
            <a:endParaRPr lang="en-US" sz="2667" b="1" dirty="0"/>
          </a:p>
        </p:txBody>
      </p:sp>
    </p:spTree>
    <p:extLst>
      <p:ext uri="{BB962C8B-B14F-4D97-AF65-F5344CB8AC3E}">
        <p14:creationId xmlns:p14="http://schemas.microsoft.com/office/powerpoint/2010/main" val="3640353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1"/>
          <p:cNvSpPr>
            <a:spLocks noGrp="1" noChangeArrowheads="1"/>
          </p:cNvSpPr>
          <p:nvPr>
            <p:ph sz="half" idx="1"/>
          </p:nvPr>
        </p:nvSpPr>
        <p:spPr>
          <a:xfrm>
            <a:off x="0" y="1414130"/>
            <a:ext cx="5486400" cy="5443870"/>
          </a:xfrm>
        </p:spPr>
        <p:txBody>
          <a:bodyPr>
            <a:normAutofit/>
          </a:bodyPr>
          <a:lstStyle/>
          <a:p>
            <a:r>
              <a:rPr lang="en-US" altLang="en-US" sz="2400" dirty="0"/>
              <a:t>Higher risk for SU/SUD related problems than other children.</a:t>
            </a:r>
          </a:p>
          <a:p>
            <a:r>
              <a:rPr lang="en-US" altLang="en-US" sz="2400" dirty="0"/>
              <a:t>Family interaction is often defined by SUD  in a family.</a:t>
            </a:r>
          </a:p>
          <a:p>
            <a:r>
              <a:rPr lang="en-US" altLang="en-US" sz="2400" dirty="0"/>
              <a:t>A relationship between parental SUD and child abuse has been documented in a large proportion of child abuse and neglect cases.</a:t>
            </a:r>
          </a:p>
          <a:p>
            <a:r>
              <a:rPr lang="en-US" altLang="en-US" sz="2400" dirty="0"/>
              <a:t>Higher risk for placement outside the home.</a:t>
            </a:r>
          </a:p>
          <a:p>
            <a:r>
              <a:rPr lang="en-US" altLang="en-US" sz="2400" dirty="0"/>
              <a:t>Exhibit symptoms of depression and anxiety more than do children from non-affected families.</a:t>
            </a:r>
          </a:p>
          <a:p>
            <a:endParaRPr lang="en-US" altLang="en-US" dirty="0"/>
          </a:p>
        </p:txBody>
      </p:sp>
      <p:sp>
        <p:nvSpPr>
          <p:cNvPr id="3" name="Content Placeholder 2">
            <a:extLst>
              <a:ext uri="{FF2B5EF4-FFF2-40B4-BE49-F238E27FC236}">
                <a16:creationId xmlns:a16="http://schemas.microsoft.com/office/drawing/2014/main" id="{425C635C-8A23-4338-A1B8-886FF124FEDC}"/>
              </a:ext>
            </a:extLst>
          </p:cNvPr>
          <p:cNvSpPr>
            <a:spLocks noGrp="1"/>
          </p:cNvSpPr>
          <p:nvPr>
            <p:ph sz="half" idx="2"/>
          </p:nvPr>
        </p:nvSpPr>
        <p:spPr>
          <a:xfrm>
            <a:off x="6096000" y="1414130"/>
            <a:ext cx="6096000" cy="5443870"/>
          </a:xfrm>
        </p:spPr>
        <p:txBody>
          <a:bodyPr>
            <a:normAutofit/>
          </a:bodyPr>
          <a:lstStyle/>
          <a:p>
            <a:pPr>
              <a:defRPr/>
            </a:pPr>
            <a:r>
              <a:rPr lang="en-US" sz="2400" dirty="0"/>
              <a:t>More physical and mental health problems and higher health and welfare costs compared to children from non-affected families.</a:t>
            </a:r>
          </a:p>
          <a:p>
            <a:pPr>
              <a:defRPr/>
            </a:pPr>
            <a:r>
              <a:rPr lang="en-US" sz="2400" dirty="0"/>
              <a:t>Higher rate of behavior problems.</a:t>
            </a:r>
          </a:p>
          <a:p>
            <a:pPr>
              <a:defRPr/>
            </a:pPr>
            <a:r>
              <a:rPr lang="en-US" sz="2400" dirty="0"/>
              <a:t>Score lower on tests measuring school achievement and exhibit other difficulties in school.</a:t>
            </a:r>
          </a:p>
          <a:p>
            <a:pPr>
              <a:defRPr/>
            </a:pPr>
            <a:r>
              <a:rPr lang="en-US" sz="2400" dirty="0"/>
              <a:t>Maternal SU during pregnancy associated with adverse outcomes or neurological deficits.</a:t>
            </a:r>
          </a:p>
          <a:p>
            <a:pPr>
              <a:defRPr/>
            </a:pPr>
            <a:r>
              <a:rPr lang="en-US" sz="2400" dirty="0"/>
              <a:t>May benefit from supportive adult efforts to help them.</a:t>
            </a:r>
          </a:p>
          <a:p>
            <a:pPr marL="0" indent="0">
              <a:buNone/>
              <a:defRPr/>
            </a:pPr>
            <a:endParaRPr lang="en-US" sz="2400" dirty="0"/>
          </a:p>
        </p:txBody>
      </p:sp>
      <p:sp>
        <p:nvSpPr>
          <p:cNvPr id="7" name="Title 1">
            <a:extLst>
              <a:ext uri="{FF2B5EF4-FFF2-40B4-BE49-F238E27FC236}">
                <a16:creationId xmlns:a16="http://schemas.microsoft.com/office/drawing/2014/main" id="{8F07AE6B-C181-48B6-A37D-494248229094}"/>
              </a:ext>
            </a:extLst>
          </p:cNvPr>
          <p:cNvSpPr txBox="1">
            <a:spLocks/>
          </p:cNvSpPr>
          <p:nvPr/>
        </p:nvSpPr>
        <p:spPr>
          <a:xfrm>
            <a:off x="0" y="0"/>
            <a:ext cx="12192000" cy="948267"/>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 Children of Parents or in Families Affected by SUDs</a:t>
            </a:r>
            <a:endParaRPr lang="en-US" sz="4000" b="1" dirty="0"/>
          </a:p>
        </p:txBody>
      </p:sp>
    </p:spTree>
    <p:extLst>
      <p:ext uri="{BB962C8B-B14F-4D97-AF65-F5344CB8AC3E}">
        <p14:creationId xmlns:p14="http://schemas.microsoft.com/office/powerpoint/2010/main" val="305187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0" y="2271032"/>
            <a:ext cx="12192000" cy="3362452"/>
          </a:xfrm>
        </p:spPr>
        <p:txBody>
          <a:bodyPr>
            <a:normAutofit/>
          </a:bodyPr>
          <a:lstStyle/>
          <a:p>
            <a:r>
              <a:rPr lang="en-US" altLang="en-US" sz="2800" dirty="0"/>
              <a:t>All familial variables that can, will affect child outcomes</a:t>
            </a:r>
          </a:p>
          <a:p>
            <a:endParaRPr lang="en-US" altLang="en-US" sz="2800" dirty="0"/>
          </a:p>
          <a:p>
            <a:r>
              <a:rPr lang="en-US" altLang="en-US" sz="2800" dirty="0"/>
              <a:t>The parent-child interaction is characterized primarily by two major dimensions:</a:t>
            </a:r>
          </a:p>
          <a:p>
            <a:pPr lvl="1"/>
            <a:r>
              <a:rPr lang="en-US" altLang="en-US" sz="2800" dirty="0"/>
              <a:t>Nurturance (i.e., warmth and support)</a:t>
            </a:r>
          </a:p>
          <a:p>
            <a:pPr lvl="1"/>
            <a:r>
              <a:rPr lang="en-US" altLang="en-US" sz="2800" dirty="0"/>
              <a:t>Control (i.e., supervision and discipline)</a:t>
            </a:r>
          </a:p>
        </p:txBody>
      </p:sp>
      <p:sp>
        <p:nvSpPr>
          <p:cNvPr id="2" name="TextBox 1"/>
          <p:cNvSpPr txBox="1"/>
          <p:nvPr/>
        </p:nvSpPr>
        <p:spPr>
          <a:xfrm>
            <a:off x="1368839" y="1335371"/>
            <a:ext cx="9454322" cy="646331"/>
          </a:xfrm>
          <a:prstGeom prst="rect">
            <a:avLst/>
          </a:prstGeom>
          <a:noFill/>
        </p:spPr>
        <p:txBody>
          <a:bodyPr wrap="square" rtlCol="0">
            <a:spAutoFit/>
          </a:bodyPr>
          <a:lstStyle/>
          <a:p>
            <a:r>
              <a:rPr lang="en-US" altLang="en-US" sz="3600" i="1" dirty="0"/>
              <a:t>Two relevant conclusions from the literature:</a:t>
            </a:r>
            <a:r>
              <a:rPr lang="en-US" altLang="en-US" sz="3600" dirty="0"/>
              <a:t> </a:t>
            </a:r>
            <a:endParaRPr lang="en-US" sz="3600" dirty="0"/>
          </a:p>
        </p:txBody>
      </p:sp>
      <p:sp>
        <p:nvSpPr>
          <p:cNvPr id="5" name="Title 1">
            <a:extLst>
              <a:ext uri="{FF2B5EF4-FFF2-40B4-BE49-F238E27FC236}">
                <a16:creationId xmlns:a16="http://schemas.microsoft.com/office/drawing/2014/main" id="{EFCB7A5D-0085-4676-B802-62F62DA35B51}"/>
              </a:ext>
            </a:extLst>
          </p:cNvPr>
          <p:cNvSpPr txBox="1">
            <a:spLocks/>
          </p:cNvSpPr>
          <p:nvPr/>
        </p:nvSpPr>
        <p:spPr>
          <a:xfrm>
            <a:off x="0" y="0"/>
            <a:ext cx="12192000" cy="948267"/>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Primary roles of the Family in the Social and Cognitive Development of Children</a:t>
            </a:r>
            <a:endParaRPr lang="en-US" sz="4000" b="1" dirty="0"/>
          </a:p>
        </p:txBody>
      </p:sp>
    </p:spTree>
    <p:extLst>
      <p:ext uri="{BB962C8B-B14F-4D97-AF65-F5344CB8AC3E}">
        <p14:creationId xmlns:p14="http://schemas.microsoft.com/office/powerpoint/2010/main" val="2621299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0" y="1203449"/>
            <a:ext cx="12192000" cy="4970670"/>
          </a:xfrm>
        </p:spPr>
        <p:txBody>
          <a:bodyPr>
            <a:normAutofit fontScale="92500"/>
          </a:bodyPr>
          <a:lstStyle/>
          <a:p>
            <a:r>
              <a:rPr lang="en-US" altLang="en-US" sz="2800" dirty="0"/>
              <a:t>May lack consistency, stability, or emotional support due to chaotic family environment.</a:t>
            </a:r>
          </a:p>
          <a:p>
            <a:endParaRPr lang="en-US" altLang="en-US" sz="2800" dirty="0"/>
          </a:p>
          <a:p>
            <a:r>
              <a:rPr lang="en-US" altLang="en-US" sz="2800" dirty="0"/>
              <a:t>May be physically and emotionally traumatized due to accidental injury, verbal abuse or physical abuse due to parental drinking/drug use.</a:t>
            </a:r>
          </a:p>
          <a:p>
            <a:endParaRPr lang="en-US" altLang="en-US" sz="2800" dirty="0"/>
          </a:p>
          <a:p>
            <a:r>
              <a:rPr lang="en-US" altLang="en-US" sz="2800" dirty="0"/>
              <a:t>May encounter:</a:t>
            </a:r>
          </a:p>
          <a:p>
            <a:pPr lvl="1"/>
            <a:r>
              <a:rPr lang="en-US" altLang="en-US" sz="2800" dirty="0"/>
              <a:t>Poor communication			</a:t>
            </a:r>
          </a:p>
          <a:p>
            <a:pPr lvl="1"/>
            <a:r>
              <a:rPr lang="en-US" altLang="en-US" sz="2800" dirty="0"/>
              <a:t>Permissiveness				</a:t>
            </a:r>
          </a:p>
          <a:p>
            <a:pPr lvl="1"/>
            <a:r>
              <a:rPr lang="en-US" altLang="en-US" sz="2800" dirty="0"/>
              <a:t>Violence </a:t>
            </a:r>
          </a:p>
          <a:p>
            <a:pPr lvl="1"/>
            <a:r>
              <a:rPr lang="en-US" altLang="en-US" sz="2800" dirty="0"/>
              <a:t>Neglect</a:t>
            </a:r>
          </a:p>
          <a:p>
            <a:pPr lvl="1"/>
            <a:r>
              <a:rPr lang="en-US" altLang="en-US" sz="2800" dirty="0" err="1"/>
              <a:t>Undersocialization</a:t>
            </a:r>
            <a:r>
              <a:rPr lang="en-US" altLang="en-US" sz="2800" dirty="0"/>
              <a:t>			</a:t>
            </a:r>
          </a:p>
        </p:txBody>
      </p:sp>
      <p:sp>
        <p:nvSpPr>
          <p:cNvPr id="4" name="Title 1">
            <a:extLst>
              <a:ext uri="{FF2B5EF4-FFF2-40B4-BE49-F238E27FC236}">
                <a16:creationId xmlns:a16="http://schemas.microsoft.com/office/drawing/2014/main" id="{9E5AD4A3-974E-4E2E-886B-BA30EFD57B52}"/>
              </a:ext>
            </a:extLst>
          </p:cNvPr>
          <p:cNvSpPr txBox="1">
            <a:spLocks/>
          </p:cNvSpPr>
          <p:nvPr/>
        </p:nvSpPr>
        <p:spPr>
          <a:xfrm>
            <a:off x="0" y="0"/>
            <a:ext cx="12192000" cy="948267"/>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Children of Parents Affected by SUD</a:t>
            </a:r>
            <a:endParaRPr lang="en-US" sz="4000" b="1" dirty="0"/>
          </a:p>
        </p:txBody>
      </p:sp>
    </p:spTree>
    <p:extLst>
      <p:ext uri="{BB962C8B-B14F-4D97-AF65-F5344CB8AC3E}">
        <p14:creationId xmlns:p14="http://schemas.microsoft.com/office/powerpoint/2010/main" val="175921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14644"/>
            <a:ext cx="12192000" cy="1157644"/>
          </a:xfrm>
          <a:solidFill>
            <a:schemeClr val="accent2">
              <a:lumMod val="40000"/>
              <a:lumOff val="60000"/>
            </a:schemeClr>
          </a:solidFill>
        </p:spPr>
        <p:txBody>
          <a:bodyPr>
            <a:noAutofit/>
          </a:bodyPr>
          <a:lstStyle/>
          <a:p>
            <a:r>
              <a:rPr lang="en-US" altLang="en-US" sz="4000" b="1" dirty="0"/>
              <a:t>Family Disease Model: </a:t>
            </a:r>
            <a:r>
              <a:rPr lang="en-US" altLang="en-US" sz="2000" b="1" dirty="0"/>
              <a:t>The SUD Family System</a:t>
            </a:r>
          </a:p>
        </p:txBody>
      </p:sp>
      <p:sp>
        <p:nvSpPr>
          <p:cNvPr id="57347" name="AutoShape 3"/>
          <p:cNvSpPr>
            <a:spLocks noChangeArrowheads="1"/>
          </p:cNvSpPr>
          <p:nvPr/>
        </p:nvSpPr>
        <p:spPr bwMode="auto">
          <a:xfrm>
            <a:off x="3833037" y="1642730"/>
            <a:ext cx="4495800" cy="4495800"/>
          </a:xfrm>
          <a:prstGeom prst="flowChartOr">
            <a:avLst/>
          </a:prstGeom>
          <a:solidFill>
            <a:schemeClr val="accent1"/>
          </a:solidFill>
          <a:ln w="9525">
            <a:solidFill>
              <a:schemeClr val="accent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endParaRPr lang="en-US" altLang="en-US" sz="2400"/>
          </a:p>
        </p:txBody>
      </p:sp>
      <p:sp>
        <p:nvSpPr>
          <p:cNvPr id="57348" name="Oval 4"/>
          <p:cNvSpPr>
            <a:spLocks noChangeArrowheads="1"/>
          </p:cNvSpPr>
          <p:nvPr/>
        </p:nvSpPr>
        <p:spPr bwMode="auto">
          <a:xfrm>
            <a:off x="5025733" y="3242930"/>
            <a:ext cx="2236304" cy="1143000"/>
          </a:xfrm>
          <a:prstGeom prst="ellipse">
            <a:avLst/>
          </a:prstGeom>
          <a:solidFill>
            <a:schemeClr val="accent1"/>
          </a:solidFill>
          <a:ln w="9525">
            <a:solidFill>
              <a:schemeClr val="accent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en-US" altLang="en-US" sz="1800" b="1" dirty="0">
                <a:solidFill>
                  <a:schemeClr val="bg1"/>
                </a:solidFill>
              </a:rPr>
              <a:t>Disease of Addiction</a:t>
            </a:r>
            <a:endParaRPr lang="en-US" altLang="en-US" sz="2400" dirty="0"/>
          </a:p>
        </p:txBody>
      </p:sp>
      <p:sp>
        <p:nvSpPr>
          <p:cNvPr id="57349" name="Text Box 5"/>
          <p:cNvSpPr txBox="1">
            <a:spLocks noChangeArrowheads="1"/>
          </p:cNvSpPr>
          <p:nvPr/>
        </p:nvSpPr>
        <p:spPr bwMode="auto">
          <a:xfrm>
            <a:off x="4290237" y="2571343"/>
            <a:ext cx="1905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2000" b="1" dirty="0">
                <a:solidFill>
                  <a:schemeClr val="bg1"/>
                </a:solidFill>
              </a:rPr>
              <a:t>Rigid Rules</a:t>
            </a:r>
            <a:endParaRPr lang="en-US" altLang="en-US" sz="2400" dirty="0"/>
          </a:p>
        </p:txBody>
      </p:sp>
      <p:sp>
        <p:nvSpPr>
          <p:cNvPr id="57350" name="Text Box 6"/>
          <p:cNvSpPr txBox="1">
            <a:spLocks noChangeArrowheads="1"/>
          </p:cNvSpPr>
          <p:nvPr/>
        </p:nvSpPr>
        <p:spPr bwMode="auto">
          <a:xfrm>
            <a:off x="6423837" y="2785731"/>
            <a:ext cx="129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endParaRPr lang="en-US" altLang="en-US" sz="2400"/>
          </a:p>
        </p:txBody>
      </p:sp>
      <p:sp>
        <p:nvSpPr>
          <p:cNvPr id="57351" name="Text Box 7"/>
          <p:cNvSpPr txBox="1">
            <a:spLocks noChangeArrowheads="1"/>
          </p:cNvSpPr>
          <p:nvPr/>
        </p:nvSpPr>
        <p:spPr bwMode="auto">
          <a:xfrm>
            <a:off x="6500037" y="2557130"/>
            <a:ext cx="1600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2000" b="1" dirty="0">
                <a:solidFill>
                  <a:schemeClr val="bg1"/>
                </a:solidFill>
              </a:rPr>
              <a:t>Rigid Roles</a:t>
            </a:r>
            <a:endParaRPr lang="en-US" altLang="en-US" sz="2400" dirty="0"/>
          </a:p>
        </p:txBody>
      </p:sp>
      <p:sp>
        <p:nvSpPr>
          <p:cNvPr id="57352" name="Text Box 8"/>
          <p:cNvSpPr txBox="1">
            <a:spLocks noChangeArrowheads="1"/>
          </p:cNvSpPr>
          <p:nvPr/>
        </p:nvSpPr>
        <p:spPr bwMode="auto">
          <a:xfrm>
            <a:off x="4290237" y="4233531"/>
            <a:ext cx="1752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2000" b="1" dirty="0">
                <a:solidFill>
                  <a:schemeClr val="bg1"/>
                </a:solidFill>
              </a:rPr>
              <a:t>Defense</a:t>
            </a:r>
            <a:r>
              <a:rPr lang="en-US" altLang="en-US" sz="2000" b="1" dirty="0"/>
              <a:t> </a:t>
            </a:r>
            <a:r>
              <a:rPr lang="en-US" altLang="en-US" sz="2000" b="1" dirty="0">
                <a:solidFill>
                  <a:schemeClr val="bg1"/>
                </a:solidFill>
              </a:rPr>
              <a:t>Mechanisms</a:t>
            </a:r>
            <a:endParaRPr lang="en-US" altLang="en-US" sz="2400" dirty="0"/>
          </a:p>
        </p:txBody>
      </p:sp>
      <p:sp>
        <p:nvSpPr>
          <p:cNvPr id="57355" name="Rectangle 11"/>
          <p:cNvSpPr>
            <a:spLocks noGrp="1" noChangeArrowheads="1"/>
          </p:cNvSpPr>
          <p:nvPr>
            <p:ph type="body" idx="1"/>
          </p:nvPr>
        </p:nvSpPr>
        <p:spPr>
          <a:xfrm>
            <a:off x="1737537" y="1566530"/>
            <a:ext cx="8153400" cy="4648200"/>
          </a:xfrm>
          <a:ln>
            <a:solidFill>
              <a:schemeClr val="tx1"/>
            </a:solidFill>
          </a:ln>
        </p:spPr>
        <p:txBody>
          <a:bodyPr/>
          <a:lstStyle/>
          <a:p>
            <a:pPr marL="0" indent="0" algn="ctr">
              <a:buNone/>
            </a:pPr>
            <a:r>
              <a:rPr lang="en-US" altLang="en-US" b="1" dirty="0">
                <a:solidFill>
                  <a:schemeClr val="bg1"/>
                </a:solidFill>
              </a:rPr>
              <a:t>	</a:t>
            </a:r>
            <a:r>
              <a:rPr lang="en-US" altLang="en-US" sz="2000" b="1" dirty="0">
                <a:solidFill>
                  <a:schemeClr val="bg1"/>
                </a:solidFill>
              </a:rPr>
              <a:t>	</a:t>
            </a:r>
          </a:p>
        </p:txBody>
      </p:sp>
      <p:sp>
        <p:nvSpPr>
          <p:cNvPr id="57354" name="Text Box 10"/>
          <p:cNvSpPr txBox="1">
            <a:spLocks noChangeArrowheads="1"/>
          </p:cNvSpPr>
          <p:nvPr/>
        </p:nvSpPr>
        <p:spPr bwMode="auto">
          <a:xfrm>
            <a:off x="6423837" y="4385930"/>
            <a:ext cx="1676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2000" b="1" dirty="0">
                <a:solidFill>
                  <a:schemeClr val="bg1"/>
                </a:solidFill>
              </a:rPr>
              <a:t>Isolation</a:t>
            </a:r>
            <a:endParaRPr lang="en-US" altLang="en-US" sz="2400" dirty="0"/>
          </a:p>
        </p:txBody>
      </p:sp>
      <p:sp>
        <p:nvSpPr>
          <p:cNvPr id="57356" name="Text Box 12"/>
          <p:cNvSpPr txBox="1">
            <a:spLocks noChangeArrowheads="1"/>
          </p:cNvSpPr>
          <p:nvPr/>
        </p:nvSpPr>
        <p:spPr bwMode="auto">
          <a:xfrm>
            <a:off x="1851837" y="2785731"/>
            <a:ext cx="167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2400" b="1" dirty="0">
                <a:solidFill>
                  <a:srgbClr val="0070C0"/>
                </a:solidFill>
              </a:rPr>
              <a:t>Don’t Talk</a:t>
            </a:r>
            <a:endParaRPr lang="en-US" altLang="en-US" sz="2400" dirty="0">
              <a:solidFill>
                <a:srgbClr val="0070C0"/>
              </a:solidFill>
            </a:endParaRPr>
          </a:p>
        </p:txBody>
      </p:sp>
      <p:sp>
        <p:nvSpPr>
          <p:cNvPr id="57357" name="Text Box 13"/>
          <p:cNvSpPr txBox="1">
            <a:spLocks noChangeArrowheads="1"/>
          </p:cNvSpPr>
          <p:nvPr/>
        </p:nvSpPr>
        <p:spPr bwMode="auto">
          <a:xfrm>
            <a:off x="1851837" y="3623931"/>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2400" b="1" dirty="0">
                <a:solidFill>
                  <a:srgbClr val="0070C0"/>
                </a:solidFill>
              </a:rPr>
              <a:t>Don’t Trust</a:t>
            </a:r>
            <a:endParaRPr lang="en-US" altLang="en-US" dirty="0">
              <a:solidFill>
                <a:srgbClr val="0070C0"/>
              </a:solidFill>
            </a:endParaRPr>
          </a:p>
        </p:txBody>
      </p:sp>
      <p:sp>
        <p:nvSpPr>
          <p:cNvPr id="57358" name="Text Box 16"/>
          <p:cNvSpPr txBox="1">
            <a:spLocks noChangeArrowheads="1"/>
          </p:cNvSpPr>
          <p:nvPr/>
        </p:nvSpPr>
        <p:spPr bwMode="auto">
          <a:xfrm>
            <a:off x="1825333" y="4385931"/>
            <a:ext cx="175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US" altLang="en-US" sz="2400" b="1" dirty="0">
                <a:solidFill>
                  <a:srgbClr val="0070C0"/>
                </a:solidFill>
              </a:rPr>
              <a:t>Don’t Feel</a:t>
            </a:r>
            <a:endParaRPr lang="en-US" altLang="en-US" sz="2400" dirty="0">
              <a:solidFill>
                <a:srgbClr val="0070C0"/>
              </a:solidFill>
            </a:endParaRPr>
          </a:p>
        </p:txBody>
      </p:sp>
    </p:spTree>
    <p:extLst>
      <p:ext uri="{BB962C8B-B14F-4D97-AF65-F5344CB8AC3E}">
        <p14:creationId xmlns:p14="http://schemas.microsoft.com/office/powerpoint/2010/main" val="2866979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01C6C4-3A57-4456-86E7-218A1BAE72DD}"/>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Definitions:</a:t>
            </a:r>
          </a:p>
        </p:txBody>
      </p:sp>
      <p:sp>
        <p:nvSpPr>
          <p:cNvPr id="6" name="Rectangle 3">
            <a:extLst>
              <a:ext uri="{FF2B5EF4-FFF2-40B4-BE49-F238E27FC236}">
                <a16:creationId xmlns:a16="http://schemas.microsoft.com/office/drawing/2014/main" id="{721473A7-78B4-4722-84CC-D9FDAC0F20E1}"/>
              </a:ext>
            </a:extLst>
          </p:cNvPr>
          <p:cNvSpPr txBox="1">
            <a:spLocks noChangeArrowheads="1"/>
          </p:cNvSpPr>
          <p:nvPr/>
        </p:nvSpPr>
        <p:spPr>
          <a:xfrm>
            <a:off x="0" y="1203449"/>
            <a:ext cx="12192000" cy="49706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a:p>
            <a:endParaRPr lang="en-US" altLang="en-US" dirty="0"/>
          </a:p>
          <a:p>
            <a:endParaRPr lang="en-US" altLang="en-US" dirty="0"/>
          </a:p>
          <a:p>
            <a:endParaRPr lang="en-US" altLang="en-US" dirty="0"/>
          </a:p>
          <a:p>
            <a:pPr algn="ctr"/>
            <a:r>
              <a:rPr lang="en-US" altLang="en-US" dirty="0"/>
              <a:t>Terms to know</a:t>
            </a:r>
            <a:endParaRPr lang="en-US" altLang="en-US" sz="2800" dirty="0"/>
          </a:p>
        </p:txBody>
      </p:sp>
    </p:spTree>
    <p:extLst>
      <p:ext uri="{BB962C8B-B14F-4D97-AF65-F5344CB8AC3E}">
        <p14:creationId xmlns:p14="http://schemas.microsoft.com/office/powerpoint/2010/main" val="371286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01C6C4-3A57-4456-86E7-218A1BAE72DD}"/>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Iceberg Theory of Culture</a:t>
            </a:r>
          </a:p>
        </p:txBody>
      </p:sp>
      <p:pic>
        <p:nvPicPr>
          <p:cNvPr id="4" name="Picture 3" descr="A close up of a map&#10;&#10;Description automatically generated">
            <a:extLst>
              <a:ext uri="{FF2B5EF4-FFF2-40B4-BE49-F238E27FC236}">
                <a16:creationId xmlns:a16="http://schemas.microsoft.com/office/drawing/2014/main" id="{4F173BB9-DEE8-4D8E-AEFE-56F538CE8781}"/>
              </a:ext>
            </a:extLst>
          </p:cNvPr>
          <p:cNvPicPr>
            <a:picLocks noChangeAspect="1"/>
          </p:cNvPicPr>
          <p:nvPr/>
        </p:nvPicPr>
        <p:blipFill>
          <a:blip r:embed="rId3"/>
          <a:stretch>
            <a:fillRect/>
          </a:stretch>
        </p:blipFill>
        <p:spPr>
          <a:xfrm>
            <a:off x="7539567" y="1143000"/>
            <a:ext cx="4652433" cy="5731798"/>
          </a:xfrm>
          <a:prstGeom prst="rect">
            <a:avLst/>
          </a:prstGeom>
        </p:spPr>
      </p:pic>
      <p:sp>
        <p:nvSpPr>
          <p:cNvPr id="5" name="Rectangle 3">
            <a:extLst>
              <a:ext uri="{FF2B5EF4-FFF2-40B4-BE49-F238E27FC236}">
                <a16:creationId xmlns:a16="http://schemas.microsoft.com/office/drawing/2014/main" id="{6BAB326B-59BE-4E9F-91BA-2F1D95CFF432}"/>
              </a:ext>
            </a:extLst>
          </p:cNvPr>
          <p:cNvSpPr txBox="1">
            <a:spLocks noChangeArrowheads="1"/>
          </p:cNvSpPr>
          <p:nvPr/>
        </p:nvSpPr>
        <p:spPr>
          <a:xfrm>
            <a:off x="0" y="1203448"/>
            <a:ext cx="7539567" cy="56713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a:p>
            <a:endParaRPr lang="en-US" altLang="en-US" dirty="0"/>
          </a:p>
          <a:p>
            <a:endParaRPr lang="en-US" altLang="en-US" dirty="0"/>
          </a:p>
          <a:p>
            <a:endParaRPr lang="en-US" altLang="en-US" dirty="0"/>
          </a:p>
          <a:p>
            <a:r>
              <a:rPr lang="en-US" altLang="en-US" dirty="0"/>
              <a:t>A society’s culture includes aspects that are </a:t>
            </a:r>
            <a:r>
              <a:rPr lang="en-US" altLang="en-US" b="1" dirty="0"/>
              <a:t>visible</a:t>
            </a:r>
            <a:r>
              <a:rPr lang="en-US" altLang="en-US" dirty="0"/>
              <a:t> (the 10% seen above the water level), as well as a </a:t>
            </a:r>
            <a:r>
              <a:rPr lang="en-US" altLang="en-US" b="1" dirty="0"/>
              <a:t>target portion that is hidden</a:t>
            </a:r>
            <a:r>
              <a:rPr lang="en-US" altLang="en-US" dirty="0"/>
              <a:t> beneath the surface.</a:t>
            </a:r>
            <a:r>
              <a:rPr lang="en-US" altLang="en-US" sz="2800" dirty="0"/>
              <a:t>			</a:t>
            </a:r>
          </a:p>
        </p:txBody>
      </p:sp>
    </p:spTree>
    <p:extLst>
      <p:ext uri="{BB962C8B-B14F-4D97-AF65-F5344CB8AC3E}">
        <p14:creationId xmlns:p14="http://schemas.microsoft.com/office/powerpoint/2010/main" val="954327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31C85E41-35E5-2F4B-8231-42F324E0ACDA}"/>
              </a:ext>
            </a:extLst>
          </p:cNvPr>
          <p:cNvSpPr txBox="1">
            <a:spLocks/>
          </p:cNvSpPr>
          <p:nvPr/>
        </p:nvSpPr>
        <p:spPr>
          <a:xfrm>
            <a:off x="141354" y="6492155"/>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Camille Robinson</a:t>
            </a:r>
            <a:r>
              <a:rPr kumimoji="0" lang="en-US" sz="900" b="0" i="0" u="none" strike="noStrike" kern="120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MD, MPH</a:t>
            </a: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
        <p:nvSpPr>
          <p:cNvPr id="9" name="Rectangle 2">
            <a:extLst>
              <a:ext uri="{FF2B5EF4-FFF2-40B4-BE49-F238E27FC236}">
                <a16:creationId xmlns:a16="http://schemas.microsoft.com/office/drawing/2014/main" id="{2A3BF719-7487-4167-9F42-3152A2079EBB}"/>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Racism &amp; Antiracism:</a:t>
            </a:r>
          </a:p>
        </p:txBody>
      </p:sp>
      <p:pic>
        <p:nvPicPr>
          <p:cNvPr id="1026" name="Picture 2" descr="Elon University / Today at Elon / Historian and author Ibram X. Kendi: 'We  need activists, we need advocates'">
            <a:extLst>
              <a:ext uri="{FF2B5EF4-FFF2-40B4-BE49-F238E27FC236}">
                <a16:creationId xmlns:a16="http://schemas.microsoft.com/office/drawing/2014/main" id="{931EC1EB-766D-411E-8684-AA89F79666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86"/>
          <a:stretch/>
        </p:blipFill>
        <p:spPr bwMode="auto">
          <a:xfrm>
            <a:off x="6326982" y="3199680"/>
            <a:ext cx="5865018" cy="36583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oman sitting with hand on chin, smiling as she listens attentively">
            <a:extLst>
              <a:ext uri="{FF2B5EF4-FFF2-40B4-BE49-F238E27FC236}">
                <a16:creationId xmlns:a16="http://schemas.microsoft.com/office/drawing/2014/main" id="{2676AE7D-87C9-4731-9DA4-1E12C60EAD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091"/>
          <a:stretch/>
        </p:blipFill>
        <p:spPr bwMode="auto">
          <a:xfrm>
            <a:off x="0" y="3199680"/>
            <a:ext cx="5683566"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5E49D6-D060-4298-BF03-36B47C943589}"/>
              </a:ext>
            </a:extLst>
          </p:cNvPr>
          <p:cNvSpPr txBox="1"/>
          <p:nvPr/>
        </p:nvSpPr>
        <p:spPr>
          <a:xfrm>
            <a:off x="0" y="1143000"/>
            <a:ext cx="5683566" cy="212365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Racism</a:t>
            </a:r>
          </a:p>
          <a:p>
            <a:r>
              <a:rPr lang="en-US" sz="1800" dirty="0">
                <a:latin typeface="Arial" panose="020B0604020202020204" pitchFamily="34" charset="0"/>
                <a:cs typeface="Arial" panose="020B0604020202020204" pitchFamily="34" charset="0"/>
              </a:rPr>
              <a:t>“System of structuring opportunity and assigning value based on the social interpretation of how one looks (‘race’) that unfairly disadvantages some individuals and communities…and saps the strength of the whole society through the waste of human resources.” </a:t>
            </a:r>
          </a:p>
          <a:p>
            <a:r>
              <a:rPr lang="en-US" dirty="0">
                <a:latin typeface="Arial" panose="020B0604020202020204" pitchFamily="34" charset="0"/>
                <a:cs typeface="Arial" panose="020B0604020202020204" pitchFamily="34" charset="0"/>
              </a:rPr>
              <a:t>- Camara P. Jones, MD, MPH, PhD</a:t>
            </a:r>
            <a:endParaRPr lang="en-US" dirty="0"/>
          </a:p>
        </p:txBody>
      </p:sp>
      <p:sp>
        <p:nvSpPr>
          <p:cNvPr id="11" name="TextBox 10">
            <a:extLst>
              <a:ext uri="{FF2B5EF4-FFF2-40B4-BE49-F238E27FC236}">
                <a16:creationId xmlns:a16="http://schemas.microsoft.com/office/drawing/2014/main" id="{72B93DFB-20AC-4E31-99F0-DE43203E713D}"/>
              </a:ext>
            </a:extLst>
          </p:cNvPr>
          <p:cNvSpPr txBox="1"/>
          <p:nvPr/>
        </p:nvSpPr>
        <p:spPr>
          <a:xfrm>
            <a:off x="6508434" y="1181692"/>
            <a:ext cx="5683566" cy="15696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Anti-Racism</a:t>
            </a:r>
          </a:p>
          <a:p>
            <a:r>
              <a:rPr lang="en-US" sz="1800" dirty="0">
                <a:latin typeface="Arial" panose="020B0604020202020204" pitchFamily="34" charset="0"/>
                <a:cs typeface="Arial" panose="020B0604020202020204" pitchFamily="34" charset="0"/>
              </a:rPr>
              <a:t>“Explicitly expressing the idea that racial groups are equals, actively opposing racism, and supporting policy that reduces racial inequity.” </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Ibram</a:t>
            </a:r>
            <a:r>
              <a:rPr lang="en-US" dirty="0">
                <a:latin typeface="Arial" panose="020B0604020202020204" pitchFamily="34" charset="0"/>
                <a:cs typeface="Arial" panose="020B0604020202020204" pitchFamily="34" charset="0"/>
              </a:rPr>
              <a:t> X. </a:t>
            </a:r>
            <a:r>
              <a:rPr lang="en-US" dirty="0" err="1">
                <a:latin typeface="Arial" panose="020B0604020202020204" pitchFamily="34" charset="0"/>
                <a:cs typeface="Arial" panose="020B0604020202020204" pitchFamily="34" charset="0"/>
              </a:rPr>
              <a:t>Kendi</a:t>
            </a:r>
            <a:r>
              <a:rPr lang="en-US" dirty="0">
                <a:latin typeface="Arial" panose="020B0604020202020204" pitchFamily="34" charset="0"/>
                <a:cs typeface="Arial" panose="020B0604020202020204" pitchFamily="34" charset="0"/>
              </a:rPr>
              <a:t>, PhD</a:t>
            </a:r>
            <a:endParaRPr lang="en-US" dirty="0"/>
          </a:p>
        </p:txBody>
      </p:sp>
    </p:spTree>
    <p:extLst>
      <p:ext uri="{BB962C8B-B14F-4D97-AF65-F5344CB8AC3E}">
        <p14:creationId xmlns:p14="http://schemas.microsoft.com/office/powerpoint/2010/main" val="2233513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4" name="TextBox 3">
            <a:extLst>
              <a:ext uri="{FF2B5EF4-FFF2-40B4-BE49-F238E27FC236}">
                <a16:creationId xmlns:a16="http://schemas.microsoft.com/office/drawing/2014/main" id="{DE334119-0D80-A449-8C77-F793F8D5659A}"/>
              </a:ext>
            </a:extLst>
          </p:cNvPr>
          <p:cNvSpPr txBox="1"/>
          <p:nvPr/>
        </p:nvSpPr>
        <p:spPr>
          <a:xfrm>
            <a:off x="395893" y="1153332"/>
            <a:ext cx="2423036" cy="1200329"/>
          </a:xfrm>
          <a:prstGeom prst="rect">
            <a:avLst/>
          </a:prstGeom>
          <a:noFill/>
        </p:spPr>
        <p:txBody>
          <a:bodyPr wrap="none" rtlCol="0">
            <a:spAutoFit/>
          </a:bodyPr>
          <a:lstStyle/>
          <a:p>
            <a:r>
              <a:rPr lang="en-US" sz="3600" dirty="0">
                <a:solidFill>
                  <a:schemeClr val="bg1">
                    <a:lumMod val="50000"/>
                  </a:schemeClr>
                </a:solidFill>
              </a:rPr>
              <a:t>Produced in</a:t>
            </a:r>
          </a:p>
          <a:p>
            <a:r>
              <a:rPr lang="en-US" sz="3600" dirty="0">
                <a:solidFill>
                  <a:schemeClr val="bg1">
                    <a:lumMod val="50000"/>
                  </a:schemeClr>
                </a:solidFill>
              </a:rPr>
              <a:t>Partnership</a:t>
            </a:r>
          </a:p>
        </p:txBody>
      </p:sp>
      <p:pic>
        <p:nvPicPr>
          <p:cNvPr id="10" name="Picture 9">
            <a:extLst>
              <a:ext uri="{FF2B5EF4-FFF2-40B4-BE49-F238E27FC236}">
                <a16:creationId xmlns:a16="http://schemas.microsoft.com/office/drawing/2014/main" id="{AC94C769-C9F5-E441-9337-BC6F75AEF86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4177" y="877062"/>
            <a:ext cx="4491994" cy="797329"/>
          </a:xfrm>
          <a:prstGeom prst="rect">
            <a:avLst/>
          </a:prstGeom>
        </p:spPr>
      </p:pic>
      <p:sp>
        <p:nvSpPr>
          <p:cNvPr id="11" name="TextBox 10">
            <a:extLst>
              <a:ext uri="{FF2B5EF4-FFF2-40B4-BE49-F238E27FC236}">
                <a16:creationId xmlns:a16="http://schemas.microsoft.com/office/drawing/2014/main" id="{B3C54657-9840-964D-8DFA-8CC00B5547EA}"/>
              </a:ext>
            </a:extLst>
          </p:cNvPr>
          <p:cNvSpPr txBox="1"/>
          <p:nvPr/>
        </p:nvSpPr>
        <p:spPr>
          <a:xfrm>
            <a:off x="7127523" y="1593639"/>
            <a:ext cx="1701107" cy="369332"/>
          </a:xfrm>
          <a:prstGeom prst="rect">
            <a:avLst/>
          </a:prstGeom>
          <a:noFill/>
        </p:spPr>
        <p:txBody>
          <a:bodyPr wrap="none" rtlCol="0">
            <a:spAutoFit/>
          </a:bodyPr>
          <a:lstStyle/>
          <a:p>
            <a:r>
              <a:rPr lang="en-US" dirty="0">
                <a:solidFill>
                  <a:schemeClr val="tx1">
                    <a:lumMod val="65000"/>
                    <a:lumOff val="35000"/>
                  </a:schemeClr>
                </a:solidFill>
              </a:rPr>
              <a:t>attcnetwork.org</a:t>
            </a:r>
          </a:p>
        </p:txBody>
      </p:sp>
      <p:pic>
        <p:nvPicPr>
          <p:cNvPr id="12" name="Picture 11" descr="A picture containing logo&#10;&#10;Description automatically generated">
            <a:extLst>
              <a:ext uri="{FF2B5EF4-FFF2-40B4-BE49-F238E27FC236}">
                <a16:creationId xmlns:a16="http://schemas.microsoft.com/office/drawing/2014/main" id="{186C7452-88F7-1C4A-9073-055278897F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4772" y="2613270"/>
            <a:ext cx="4666612" cy="921654"/>
          </a:xfrm>
          <a:prstGeom prst="rect">
            <a:avLst/>
          </a:prstGeom>
        </p:spPr>
      </p:pic>
      <p:sp>
        <p:nvSpPr>
          <p:cNvPr id="13" name="TextBox 12">
            <a:extLst>
              <a:ext uri="{FF2B5EF4-FFF2-40B4-BE49-F238E27FC236}">
                <a16:creationId xmlns:a16="http://schemas.microsoft.com/office/drawing/2014/main" id="{2B2B2C46-0CEF-AB47-8DF8-528F68914578}"/>
              </a:ext>
            </a:extLst>
          </p:cNvPr>
          <p:cNvSpPr txBox="1"/>
          <p:nvPr/>
        </p:nvSpPr>
        <p:spPr>
          <a:xfrm>
            <a:off x="7344731" y="3515676"/>
            <a:ext cx="1266693" cy="369332"/>
          </a:xfrm>
          <a:prstGeom prst="rect">
            <a:avLst/>
          </a:prstGeom>
          <a:noFill/>
        </p:spPr>
        <p:txBody>
          <a:bodyPr wrap="none" rtlCol="0">
            <a:spAutoFit/>
          </a:bodyPr>
          <a:lstStyle/>
          <a:p>
            <a:r>
              <a:rPr lang="en-US" dirty="0">
                <a:solidFill>
                  <a:schemeClr val="tx1">
                    <a:lumMod val="65000"/>
                    <a:lumOff val="35000"/>
                  </a:schemeClr>
                </a:solidFill>
              </a:rPr>
              <a:t>amersa.org</a:t>
            </a:r>
          </a:p>
        </p:txBody>
      </p:sp>
      <p:pic>
        <p:nvPicPr>
          <p:cNvPr id="14" name="Picture 13" descr="Graphical user interface, text, application&#10;&#10;Description automatically generated">
            <a:extLst>
              <a:ext uri="{FF2B5EF4-FFF2-40B4-BE49-F238E27FC236}">
                <a16:creationId xmlns:a16="http://schemas.microsoft.com/office/drawing/2014/main" id="{C4A6E7AD-2FDC-D240-B0AE-9BE10FF809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28891" y="4208715"/>
            <a:ext cx="5098374" cy="1210863"/>
          </a:xfrm>
          <a:prstGeom prst="rect">
            <a:avLst/>
          </a:prstGeom>
        </p:spPr>
      </p:pic>
      <p:sp>
        <p:nvSpPr>
          <p:cNvPr id="15" name="TextBox 14">
            <a:extLst>
              <a:ext uri="{FF2B5EF4-FFF2-40B4-BE49-F238E27FC236}">
                <a16:creationId xmlns:a16="http://schemas.microsoft.com/office/drawing/2014/main" id="{BB738AE7-23EF-8D43-9FE6-EFD134082DD8}"/>
              </a:ext>
            </a:extLst>
          </p:cNvPr>
          <p:cNvSpPr txBox="1"/>
          <p:nvPr/>
        </p:nvSpPr>
        <p:spPr>
          <a:xfrm>
            <a:off x="7169200" y="5264361"/>
            <a:ext cx="1617751" cy="369332"/>
          </a:xfrm>
          <a:prstGeom prst="rect">
            <a:avLst/>
          </a:prstGeom>
          <a:noFill/>
        </p:spPr>
        <p:txBody>
          <a:bodyPr wrap="none" rtlCol="0">
            <a:spAutoFit/>
          </a:bodyPr>
          <a:lstStyle/>
          <a:p>
            <a:r>
              <a:rPr lang="en-US" dirty="0">
                <a:solidFill>
                  <a:schemeClr val="tx1">
                    <a:lumMod val="65000"/>
                    <a:lumOff val="35000"/>
                  </a:schemeClr>
                </a:solidFill>
              </a:rPr>
              <a:t>sbirt.webs.com</a:t>
            </a:r>
          </a:p>
        </p:txBody>
      </p:sp>
    </p:spTree>
    <p:extLst>
      <p:ext uri="{BB962C8B-B14F-4D97-AF65-F5344CB8AC3E}">
        <p14:creationId xmlns:p14="http://schemas.microsoft.com/office/powerpoint/2010/main" val="185040305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01C6C4-3A57-4456-86E7-218A1BAE72DD}"/>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Historical Context:</a:t>
            </a:r>
          </a:p>
        </p:txBody>
      </p:sp>
      <p:sp>
        <p:nvSpPr>
          <p:cNvPr id="6" name="Rectangle 3">
            <a:extLst>
              <a:ext uri="{FF2B5EF4-FFF2-40B4-BE49-F238E27FC236}">
                <a16:creationId xmlns:a16="http://schemas.microsoft.com/office/drawing/2014/main" id="{721473A7-78B4-4722-84CC-D9FDAC0F20E1}"/>
              </a:ext>
            </a:extLst>
          </p:cNvPr>
          <p:cNvSpPr txBox="1">
            <a:spLocks noChangeArrowheads="1"/>
          </p:cNvSpPr>
          <p:nvPr/>
        </p:nvSpPr>
        <p:spPr>
          <a:xfrm>
            <a:off x="0" y="1203449"/>
            <a:ext cx="12192000" cy="49706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a:p>
            <a:endParaRPr lang="en-US" altLang="en-US" dirty="0"/>
          </a:p>
          <a:p>
            <a:endParaRPr lang="en-US" altLang="en-US" dirty="0"/>
          </a:p>
          <a:p>
            <a:endParaRPr lang="en-US" altLang="en-US" dirty="0"/>
          </a:p>
          <a:p>
            <a:pPr algn="ctr"/>
            <a:r>
              <a:rPr lang="en-US" altLang="en-US" dirty="0"/>
              <a:t>Political and Legislative History to know</a:t>
            </a:r>
            <a:endParaRPr lang="en-US" altLang="en-US" sz="2800" dirty="0"/>
          </a:p>
        </p:txBody>
      </p:sp>
    </p:spTree>
    <p:extLst>
      <p:ext uri="{BB962C8B-B14F-4D97-AF65-F5344CB8AC3E}">
        <p14:creationId xmlns:p14="http://schemas.microsoft.com/office/powerpoint/2010/main" val="2555120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Connector 84">
            <a:extLst>
              <a:ext uri="{FF2B5EF4-FFF2-40B4-BE49-F238E27FC236}">
                <a16:creationId xmlns:a16="http://schemas.microsoft.com/office/drawing/2014/main" id="{A7572057-2CDF-D04A-89D9-A891EDDF64BC}"/>
              </a:ext>
            </a:extLst>
          </p:cNvPr>
          <p:cNvCxnSpPr>
            <a:cxnSpLocks/>
            <a:stCxn id="75" idx="6"/>
          </p:cNvCxnSpPr>
          <p:nvPr/>
        </p:nvCxnSpPr>
        <p:spPr>
          <a:xfrm>
            <a:off x="9943939" y="4292086"/>
            <a:ext cx="242452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4311A7E-F5CC-0D47-BE82-B8354A938536}"/>
              </a:ext>
            </a:extLst>
          </p:cNvPr>
          <p:cNvCxnSpPr>
            <a:cxnSpLocks/>
            <a:stCxn id="64" idx="6"/>
            <a:endCxn id="75" idx="2"/>
          </p:cNvCxnSpPr>
          <p:nvPr/>
        </p:nvCxnSpPr>
        <p:spPr>
          <a:xfrm>
            <a:off x="7626511" y="4271702"/>
            <a:ext cx="2031678" cy="2038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69F6C7-4A09-8547-891F-E2DF171D77E1}"/>
              </a:ext>
            </a:extLst>
          </p:cNvPr>
          <p:cNvCxnSpPr>
            <a:cxnSpLocks/>
            <a:stCxn id="43" idx="6"/>
            <a:endCxn id="64" idx="2"/>
          </p:cNvCxnSpPr>
          <p:nvPr/>
        </p:nvCxnSpPr>
        <p:spPr>
          <a:xfrm flipV="1">
            <a:off x="5258784" y="4271702"/>
            <a:ext cx="2081977" cy="821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6BC960-5650-FC4F-83E6-A679C88F99FC}"/>
              </a:ext>
            </a:extLst>
          </p:cNvPr>
          <p:cNvCxnSpPr>
            <a:cxnSpLocks/>
            <a:stCxn id="5" idx="6"/>
            <a:endCxn id="43" idx="2"/>
          </p:cNvCxnSpPr>
          <p:nvPr/>
        </p:nvCxnSpPr>
        <p:spPr>
          <a:xfrm flipV="1">
            <a:off x="3003003" y="4279919"/>
            <a:ext cx="1970031" cy="118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93C26E-C6D6-1C48-8748-E721A1219255}"/>
              </a:ext>
            </a:extLst>
          </p:cNvPr>
          <p:cNvCxnSpPr>
            <a:cxnSpLocks/>
            <a:endCxn id="5" idx="2"/>
          </p:cNvCxnSpPr>
          <p:nvPr/>
        </p:nvCxnSpPr>
        <p:spPr>
          <a:xfrm flipV="1">
            <a:off x="1670234" y="4291792"/>
            <a:ext cx="1047019" cy="110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6DE4A92-696E-994A-8510-B043B6110971}"/>
              </a:ext>
            </a:extLst>
          </p:cNvPr>
          <p:cNvSpPr/>
          <p:nvPr/>
        </p:nvSpPr>
        <p:spPr>
          <a:xfrm>
            <a:off x="2717253" y="4148917"/>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a:extLst>
              <a:ext uri="{FF2B5EF4-FFF2-40B4-BE49-F238E27FC236}">
                <a16:creationId xmlns:a16="http://schemas.microsoft.com/office/drawing/2014/main" id="{CA80D835-1861-2E46-98F1-7C7516DEE2EC}"/>
              </a:ext>
            </a:extLst>
          </p:cNvPr>
          <p:cNvSpPr/>
          <p:nvPr/>
        </p:nvSpPr>
        <p:spPr>
          <a:xfrm>
            <a:off x="2495797" y="3927461"/>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7376C1EA-68B6-7442-83C8-D86EF3071B8B}"/>
              </a:ext>
            </a:extLst>
          </p:cNvPr>
          <p:cNvSpPr/>
          <p:nvPr/>
        </p:nvSpPr>
        <p:spPr>
          <a:xfrm>
            <a:off x="2317203" y="3734598"/>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F56DF873-9AA7-BB44-9605-8BD040DC19D3}"/>
              </a:ext>
            </a:extLst>
          </p:cNvPr>
          <p:cNvCxnSpPr>
            <a:cxnSpLocks/>
          </p:cNvCxnSpPr>
          <p:nvPr/>
        </p:nvCxnSpPr>
        <p:spPr>
          <a:xfrm>
            <a:off x="2860128" y="487757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CD35268-DD79-0A4F-A1F7-69EE979A84DA}"/>
              </a:ext>
            </a:extLst>
          </p:cNvPr>
          <p:cNvSpPr/>
          <p:nvPr/>
        </p:nvSpPr>
        <p:spPr>
          <a:xfrm>
            <a:off x="2770748" y="562056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11EE6D58-E994-B646-BB3E-E09949D879BB}"/>
              </a:ext>
            </a:extLst>
          </p:cNvPr>
          <p:cNvSpPr/>
          <p:nvPr/>
        </p:nvSpPr>
        <p:spPr>
          <a:xfrm>
            <a:off x="2205229" y="365586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EA03A6E4-E004-E04E-9031-B463A57FD388}"/>
              </a:ext>
            </a:extLst>
          </p:cNvPr>
          <p:cNvSpPr txBox="1"/>
          <p:nvPr/>
        </p:nvSpPr>
        <p:spPr>
          <a:xfrm>
            <a:off x="2133625" y="3215100"/>
            <a:ext cx="1453005" cy="369332"/>
          </a:xfrm>
          <a:prstGeom prst="rect">
            <a:avLst/>
          </a:prstGeom>
          <a:noFill/>
        </p:spPr>
        <p:txBody>
          <a:bodyPr wrap="square" rtlCol="0">
            <a:spAutoFit/>
          </a:bodyPr>
          <a:lstStyle/>
          <a:p>
            <a:pPr algn="ctr"/>
            <a:r>
              <a:rPr lang="en-US" dirty="0"/>
              <a:t>1790</a:t>
            </a:r>
          </a:p>
        </p:txBody>
      </p:sp>
      <p:sp>
        <p:nvSpPr>
          <p:cNvPr id="16" name="TextBox 15">
            <a:extLst>
              <a:ext uri="{FF2B5EF4-FFF2-40B4-BE49-F238E27FC236}">
                <a16:creationId xmlns:a16="http://schemas.microsoft.com/office/drawing/2014/main" id="{06AF4D6B-F1B2-7A49-942A-7E1B26ABD8BD}"/>
              </a:ext>
            </a:extLst>
          </p:cNvPr>
          <p:cNvSpPr txBox="1"/>
          <p:nvPr/>
        </p:nvSpPr>
        <p:spPr>
          <a:xfrm>
            <a:off x="2667245" y="5833385"/>
            <a:ext cx="1882953" cy="369332"/>
          </a:xfrm>
          <a:prstGeom prst="rect">
            <a:avLst/>
          </a:prstGeom>
          <a:noFill/>
        </p:spPr>
        <p:txBody>
          <a:bodyPr wrap="square" rtlCol="0">
            <a:spAutoFit/>
          </a:bodyPr>
          <a:lstStyle/>
          <a:p>
            <a:r>
              <a:rPr lang="en-US" dirty="0"/>
              <a:t>Naturalization Act </a:t>
            </a:r>
          </a:p>
        </p:txBody>
      </p:sp>
      <p:cxnSp>
        <p:nvCxnSpPr>
          <p:cNvPr id="17" name="Straight Connector 16">
            <a:extLst>
              <a:ext uri="{FF2B5EF4-FFF2-40B4-BE49-F238E27FC236}">
                <a16:creationId xmlns:a16="http://schemas.microsoft.com/office/drawing/2014/main" id="{34188C3E-D6D9-DA4D-92C7-3BD6B235B170}"/>
              </a:ext>
            </a:extLst>
          </p:cNvPr>
          <p:cNvCxnSpPr>
            <a:cxnSpLocks/>
          </p:cNvCxnSpPr>
          <p:nvPr/>
        </p:nvCxnSpPr>
        <p:spPr>
          <a:xfrm>
            <a:off x="2759614" y="6310794"/>
            <a:ext cx="170139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ACCC3CC-CB3B-0D49-B929-1D8086494892}"/>
              </a:ext>
            </a:extLst>
          </p:cNvPr>
          <p:cNvSpPr/>
          <p:nvPr/>
        </p:nvSpPr>
        <p:spPr>
          <a:xfrm flipV="1">
            <a:off x="4973034" y="4137044"/>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a:extLst>
              <a:ext uri="{FF2B5EF4-FFF2-40B4-BE49-F238E27FC236}">
                <a16:creationId xmlns:a16="http://schemas.microsoft.com/office/drawing/2014/main" id="{380BA312-9010-8E42-9E70-F2B0EBF38CE5}"/>
              </a:ext>
            </a:extLst>
          </p:cNvPr>
          <p:cNvSpPr/>
          <p:nvPr/>
        </p:nvSpPr>
        <p:spPr>
          <a:xfrm flipV="1">
            <a:off x="4751578" y="3915588"/>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a:extLst>
              <a:ext uri="{FF2B5EF4-FFF2-40B4-BE49-F238E27FC236}">
                <a16:creationId xmlns:a16="http://schemas.microsoft.com/office/drawing/2014/main" id="{5E387B56-C2F2-E643-820B-39D2E1FFAB7C}"/>
              </a:ext>
            </a:extLst>
          </p:cNvPr>
          <p:cNvSpPr/>
          <p:nvPr/>
        </p:nvSpPr>
        <p:spPr>
          <a:xfrm flipV="1">
            <a:off x="4572984" y="3722725"/>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a:extLst>
              <a:ext uri="{FF2B5EF4-FFF2-40B4-BE49-F238E27FC236}">
                <a16:creationId xmlns:a16="http://schemas.microsoft.com/office/drawing/2014/main" id="{131E599C-BCB0-D642-9D6F-2E76C65B6FE6}"/>
              </a:ext>
            </a:extLst>
          </p:cNvPr>
          <p:cNvCxnSpPr>
            <a:cxnSpLocks/>
          </p:cNvCxnSpPr>
          <p:nvPr/>
        </p:nvCxnSpPr>
        <p:spPr>
          <a:xfrm flipV="1">
            <a:off x="5115909" y="2951181"/>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4B1F27BC-CB93-AC46-B5FA-99F0A6AA08EE}"/>
              </a:ext>
            </a:extLst>
          </p:cNvPr>
          <p:cNvSpPr/>
          <p:nvPr/>
        </p:nvSpPr>
        <p:spPr>
          <a:xfrm flipV="1">
            <a:off x="5026529" y="279398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c 47">
            <a:extLst>
              <a:ext uri="{FF2B5EF4-FFF2-40B4-BE49-F238E27FC236}">
                <a16:creationId xmlns:a16="http://schemas.microsoft.com/office/drawing/2014/main" id="{08F40E75-167F-904C-918D-DF2A857CC26B}"/>
              </a:ext>
            </a:extLst>
          </p:cNvPr>
          <p:cNvSpPr/>
          <p:nvPr/>
        </p:nvSpPr>
        <p:spPr>
          <a:xfrm flipV="1">
            <a:off x="4461010" y="3606044"/>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F0356479-8BAD-4A49-8CD8-B9BF008B9510}"/>
              </a:ext>
            </a:extLst>
          </p:cNvPr>
          <p:cNvSpPr txBox="1"/>
          <p:nvPr/>
        </p:nvSpPr>
        <p:spPr>
          <a:xfrm>
            <a:off x="4389406" y="4987279"/>
            <a:ext cx="1453005" cy="369332"/>
          </a:xfrm>
          <a:prstGeom prst="rect">
            <a:avLst/>
          </a:prstGeom>
          <a:noFill/>
        </p:spPr>
        <p:txBody>
          <a:bodyPr wrap="square" rtlCol="0">
            <a:spAutoFit/>
          </a:bodyPr>
          <a:lstStyle/>
          <a:p>
            <a:pPr algn="ctr"/>
            <a:r>
              <a:rPr lang="en-US" dirty="0"/>
              <a:t>1808</a:t>
            </a:r>
          </a:p>
        </p:txBody>
      </p:sp>
      <p:sp>
        <p:nvSpPr>
          <p:cNvPr id="50" name="TextBox 49">
            <a:extLst>
              <a:ext uri="{FF2B5EF4-FFF2-40B4-BE49-F238E27FC236}">
                <a16:creationId xmlns:a16="http://schemas.microsoft.com/office/drawing/2014/main" id="{BC63AF02-0991-F547-8D30-893579687ACD}"/>
              </a:ext>
            </a:extLst>
          </p:cNvPr>
          <p:cNvSpPr txBox="1"/>
          <p:nvPr/>
        </p:nvSpPr>
        <p:spPr>
          <a:xfrm>
            <a:off x="4963839" y="1814996"/>
            <a:ext cx="1605075" cy="923330"/>
          </a:xfrm>
          <a:prstGeom prst="rect">
            <a:avLst/>
          </a:prstGeom>
          <a:noFill/>
        </p:spPr>
        <p:txBody>
          <a:bodyPr wrap="square" rtlCol="0">
            <a:spAutoFit/>
          </a:bodyPr>
          <a:lstStyle/>
          <a:p>
            <a:r>
              <a:rPr lang="en-US" dirty="0"/>
              <a:t>US banned importation of African slaves</a:t>
            </a:r>
          </a:p>
        </p:txBody>
      </p:sp>
      <p:cxnSp>
        <p:nvCxnSpPr>
          <p:cNvPr id="51" name="Straight Connector 50">
            <a:extLst>
              <a:ext uri="{FF2B5EF4-FFF2-40B4-BE49-F238E27FC236}">
                <a16:creationId xmlns:a16="http://schemas.microsoft.com/office/drawing/2014/main" id="{F0E3C383-2779-B345-9B55-D86606ED16A9}"/>
              </a:ext>
            </a:extLst>
          </p:cNvPr>
          <p:cNvCxnSpPr>
            <a:cxnSpLocks/>
          </p:cNvCxnSpPr>
          <p:nvPr/>
        </p:nvCxnSpPr>
        <p:spPr>
          <a:xfrm>
            <a:off x="5014255" y="1798954"/>
            <a:ext cx="145585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420572F-3A2E-5F43-BAF8-93C79548AFAA}"/>
              </a:ext>
            </a:extLst>
          </p:cNvPr>
          <p:cNvSpPr/>
          <p:nvPr/>
        </p:nvSpPr>
        <p:spPr>
          <a:xfrm>
            <a:off x="7340761" y="4128827"/>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nut 64">
            <a:extLst>
              <a:ext uri="{FF2B5EF4-FFF2-40B4-BE49-F238E27FC236}">
                <a16:creationId xmlns:a16="http://schemas.microsoft.com/office/drawing/2014/main" id="{329ED632-F9B2-F64A-A59E-4D1ADF05E12D}"/>
              </a:ext>
            </a:extLst>
          </p:cNvPr>
          <p:cNvSpPr/>
          <p:nvPr/>
        </p:nvSpPr>
        <p:spPr>
          <a:xfrm>
            <a:off x="7119305" y="3907371"/>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a:extLst>
              <a:ext uri="{FF2B5EF4-FFF2-40B4-BE49-F238E27FC236}">
                <a16:creationId xmlns:a16="http://schemas.microsoft.com/office/drawing/2014/main" id="{E1FAEEA9-54D1-7E4E-9981-5D51D33037E7}"/>
              </a:ext>
            </a:extLst>
          </p:cNvPr>
          <p:cNvSpPr/>
          <p:nvPr/>
        </p:nvSpPr>
        <p:spPr>
          <a:xfrm>
            <a:off x="6940711" y="3714508"/>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7" name="Straight Connector 66">
            <a:extLst>
              <a:ext uri="{FF2B5EF4-FFF2-40B4-BE49-F238E27FC236}">
                <a16:creationId xmlns:a16="http://schemas.microsoft.com/office/drawing/2014/main" id="{5A2F788F-0651-9344-9426-9622B928CFC2}"/>
              </a:ext>
            </a:extLst>
          </p:cNvPr>
          <p:cNvCxnSpPr>
            <a:cxnSpLocks/>
          </p:cNvCxnSpPr>
          <p:nvPr/>
        </p:nvCxnSpPr>
        <p:spPr>
          <a:xfrm>
            <a:off x="7483636" y="485748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0BD5AB19-39CC-AE4A-99E4-72834483FE42}"/>
              </a:ext>
            </a:extLst>
          </p:cNvPr>
          <p:cNvSpPr/>
          <p:nvPr/>
        </p:nvSpPr>
        <p:spPr>
          <a:xfrm>
            <a:off x="7394256" y="560047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a:extLst>
              <a:ext uri="{FF2B5EF4-FFF2-40B4-BE49-F238E27FC236}">
                <a16:creationId xmlns:a16="http://schemas.microsoft.com/office/drawing/2014/main" id="{B6FE4BCC-B504-684D-8C39-26E73E2C0060}"/>
              </a:ext>
            </a:extLst>
          </p:cNvPr>
          <p:cNvSpPr/>
          <p:nvPr/>
        </p:nvSpPr>
        <p:spPr>
          <a:xfrm>
            <a:off x="6828737" y="363577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0" name="TextBox 69">
            <a:extLst>
              <a:ext uri="{FF2B5EF4-FFF2-40B4-BE49-F238E27FC236}">
                <a16:creationId xmlns:a16="http://schemas.microsoft.com/office/drawing/2014/main" id="{BD3F6559-8D3A-5440-8343-0EC2DE262F05}"/>
              </a:ext>
            </a:extLst>
          </p:cNvPr>
          <p:cNvSpPr txBox="1"/>
          <p:nvPr/>
        </p:nvSpPr>
        <p:spPr>
          <a:xfrm>
            <a:off x="6757133" y="3195010"/>
            <a:ext cx="1453005" cy="369332"/>
          </a:xfrm>
          <a:prstGeom prst="rect">
            <a:avLst/>
          </a:prstGeom>
          <a:noFill/>
        </p:spPr>
        <p:txBody>
          <a:bodyPr wrap="square" rtlCol="0">
            <a:spAutoFit/>
          </a:bodyPr>
          <a:lstStyle/>
          <a:p>
            <a:pPr algn="ctr"/>
            <a:r>
              <a:rPr lang="en-US" dirty="0"/>
              <a:t>1830s</a:t>
            </a:r>
          </a:p>
        </p:txBody>
      </p:sp>
      <p:sp>
        <p:nvSpPr>
          <p:cNvPr id="71" name="TextBox 70">
            <a:extLst>
              <a:ext uri="{FF2B5EF4-FFF2-40B4-BE49-F238E27FC236}">
                <a16:creationId xmlns:a16="http://schemas.microsoft.com/office/drawing/2014/main" id="{EC921F7C-65DC-7F4C-9CCB-EE00913766E5}"/>
              </a:ext>
            </a:extLst>
          </p:cNvPr>
          <p:cNvSpPr txBox="1"/>
          <p:nvPr/>
        </p:nvSpPr>
        <p:spPr>
          <a:xfrm>
            <a:off x="7290754" y="5813295"/>
            <a:ext cx="1909543" cy="923330"/>
          </a:xfrm>
          <a:prstGeom prst="rect">
            <a:avLst/>
          </a:prstGeom>
          <a:noFill/>
        </p:spPr>
        <p:txBody>
          <a:bodyPr wrap="square" rtlCol="0">
            <a:spAutoFit/>
          </a:bodyPr>
          <a:lstStyle/>
          <a:p>
            <a:r>
              <a:rPr lang="en-US" dirty="0"/>
              <a:t>Indian Removal Act &amp; Trail of Tears</a:t>
            </a:r>
          </a:p>
          <a:p>
            <a:endParaRPr lang="en-US" dirty="0"/>
          </a:p>
        </p:txBody>
      </p:sp>
      <p:cxnSp>
        <p:nvCxnSpPr>
          <p:cNvPr id="72" name="Straight Connector 71">
            <a:extLst>
              <a:ext uri="{FF2B5EF4-FFF2-40B4-BE49-F238E27FC236}">
                <a16:creationId xmlns:a16="http://schemas.microsoft.com/office/drawing/2014/main" id="{E05E7BB1-6270-FD4A-8729-484C9EF04D9C}"/>
              </a:ext>
            </a:extLst>
          </p:cNvPr>
          <p:cNvCxnSpPr>
            <a:cxnSpLocks/>
          </p:cNvCxnSpPr>
          <p:nvPr/>
        </p:nvCxnSpPr>
        <p:spPr>
          <a:xfrm>
            <a:off x="7391762" y="6524863"/>
            <a:ext cx="180853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09D7C81A-D284-B740-82BC-AC1E19A05078}"/>
              </a:ext>
            </a:extLst>
          </p:cNvPr>
          <p:cNvSpPr/>
          <p:nvPr/>
        </p:nvSpPr>
        <p:spPr>
          <a:xfrm flipV="1">
            <a:off x="9658189" y="4149211"/>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nut 75">
            <a:extLst>
              <a:ext uri="{FF2B5EF4-FFF2-40B4-BE49-F238E27FC236}">
                <a16:creationId xmlns:a16="http://schemas.microsoft.com/office/drawing/2014/main" id="{CB0E1D3C-9456-1D4D-AA16-F9C825355F3C}"/>
              </a:ext>
            </a:extLst>
          </p:cNvPr>
          <p:cNvSpPr/>
          <p:nvPr/>
        </p:nvSpPr>
        <p:spPr>
          <a:xfrm flipV="1">
            <a:off x="9436733" y="3927755"/>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76">
            <a:extLst>
              <a:ext uri="{FF2B5EF4-FFF2-40B4-BE49-F238E27FC236}">
                <a16:creationId xmlns:a16="http://schemas.microsoft.com/office/drawing/2014/main" id="{D6FDBF2B-37A1-424C-BB74-F9AFAA492C0E}"/>
              </a:ext>
            </a:extLst>
          </p:cNvPr>
          <p:cNvSpPr/>
          <p:nvPr/>
        </p:nvSpPr>
        <p:spPr>
          <a:xfrm flipV="1">
            <a:off x="9259344" y="3746796"/>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8" name="Straight Connector 77">
            <a:extLst>
              <a:ext uri="{FF2B5EF4-FFF2-40B4-BE49-F238E27FC236}">
                <a16:creationId xmlns:a16="http://schemas.microsoft.com/office/drawing/2014/main" id="{6AD179FB-DBFD-CF42-8C4F-BA75D269E88A}"/>
              </a:ext>
            </a:extLst>
          </p:cNvPr>
          <p:cNvCxnSpPr>
            <a:cxnSpLocks/>
          </p:cNvCxnSpPr>
          <p:nvPr/>
        </p:nvCxnSpPr>
        <p:spPr>
          <a:xfrm flipV="1">
            <a:off x="9801064" y="2963348"/>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EAD3D1BC-19CC-BB4D-B704-B745410569A6}"/>
              </a:ext>
            </a:extLst>
          </p:cNvPr>
          <p:cNvSpPr/>
          <p:nvPr/>
        </p:nvSpPr>
        <p:spPr>
          <a:xfrm flipV="1">
            <a:off x="9711684" y="2806153"/>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75DC196B-4222-DE47-AE45-C46804A8F07E}"/>
              </a:ext>
            </a:extLst>
          </p:cNvPr>
          <p:cNvSpPr/>
          <p:nvPr/>
        </p:nvSpPr>
        <p:spPr>
          <a:xfrm flipV="1">
            <a:off x="9146165" y="3618211"/>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1" name="TextBox 80">
            <a:extLst>
              <a:ext uri="{FF2B5EF4-FFF2-40B4-BE49-F238E27FC236}">
                <a16:creationId xmlns:a16="http://schemas.microsoft.com/office/drawing/2014/main" id="{71FE55C7-EA43-814B-93C6-4A574361E429}"/>
              </a:ext>
            </a:extLst>
          </p:cNvPr>
          <p:cNvSpPr txBox="1"/>
          <p:nvPr/>
        </p:nvSpPr>
        <p:spPr>
          <a:xfrm>
            <a:off x="9074561" y="4999446"/>
            <a:ext cx="1453005" cy="369332"/>
          </a:xfrm>
          <a:prstGeom prst="rect">
            <a:avLst/>
          </a:prstGeom>
          <a:noFill/>
        </p:spPr>
        <p:txBody>
          <a:bodyPr wrap="square" rtlCol="0">
            <a:spAutoFit/>
          </a:bodyPr>
          <a:lstStyle/>
          <a:p>
            <a:pPr algn="ctr"/>
            <a:r>
              <a:rPr lang="en-US" dirty="0"/>
              <a:t>1863 &amp; 1865</a:t>
            </a:r>
          </a:p>
        </p:txBody>
      </p:sp>
      <p:sp>
        <p:nvSpPr>
          <p:cNvPr id="82" name="TextBox 81">
            <a:extLst>
              <a:ext uri="{FF2B5EF4-FFF2-40B4-BE49-F238E27FC236}">
                <a16:creationId xmlns:a16="http://schemas.microsoft.com/office/drawing/2014/main" id="{A49CFD29-79D5-284F-BFB1-DD336577D426}"/>
              </a:ext>
            </a:extLst>
          </p:cNvPr>
          <p:cNvSpPr txBox="1"/>
          <p:nvPr/>
        </p:nvSpPr>
        <p:spPr>
          <a:xfrm>
            <a:off x="9608181" y="1838049"/>
            <a:ext cx="2043898" cy="923330"/>
          </a:xfrm>
          <a:prstGeom prst="rect">
            <a:avLst/>
          </a:prstGeom>
          <a:noFill/>
        </p:spPr>
        <p:txBody>
          <a:bodyPr wrap="square" rtlCol="0">
            <a:spAutoFit/>
          </a:bodyPr>
          <a:lstStyle/>
          <a:p>
            <a:r>
              <a:rPr lang="en-US" dirty="0"/>
              <a:t>Emancipation Proclamation &amp; 13th Amendment</a:t>
            </a:r>
          </a:p>
        </p:txBody>
      </p:sp>
      <p:cxnSp>
        <p:nvCxnSpPr>
          <p:cNvPr id="83" name="Straight Connector 82">
            <a:extLst>
              <a:ext uri="{FF2B5EF4-FFF2-40B4-BE49-F238E27FC236}">
                <a16:creationId xmlns:a16="http://schemas.microsoft.com/office/drawing/2014/main" id="{791075FB-9F85-9B41-9F45-06D423CD90B8}"/>
              </a:ext>
            </a:extLst>
          </p:cNvPr>
          <p:cNvCxnSpPr>
            <a:cxnSpLocks/>
          </p:cNvCxnSpPr>
          <p:nvPr/>
        </p:nvCxnSpPr>
        <p:spPr>
          <a:xfrm>
            <a:off x="9711684" y="1814996"/>
            <a:ext cx="174237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0707E6FA-D72A-2E45-A366-8504BFFC49A5}"/>
              </a:ext>
            </a:extLst>
          </p:cNvPr>
          <p:cNvSpPr/>
          <p:nvPr/>
        </p:nvSpPr>
        <p:spPr>
          <a:xfrm>
            <a:off x="-27664" y="3795519"/>
            <a:ext cx="1874470" cy="90935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9D7A0058-8C36-7941-A2B3-9FF146485132}"/>
              </a:ext>
            </a:extLst>
          </p:cNvPr>
          <p:cNvSpPr txBox="1"/>
          <p:nvPr/>
        </p:nvSpPr>
        <p:spPr>
          <a:xfrm>
            <a:off x="16395" y="3879750"/>
            <a:ext cx="1786351" cy="646331"/>
          </a:xfrm>
          <a:prstGeom prst="rect">
            <a:avLst/>
          </a:prstGeom>
          <a:noFill/>
        </p:spPr>
        <p:txBody>
          <a:bodyPr wrap="square" rtlCol="0">
            <a:spAutoFit/>
          </a:bodyPr>
          <a:lstStyle/>
          <a:p>
            <a:pPr algn="ctr"/>
            <a:r>
              <a:rPr lang="en-US" dirty="0">
                <a:solidFill>
                  <a:schemeClr val="bg1"/>
                </a:solidFill>
              </a:rPr>
              <a:t>Beginning of slavery in the US</a:t>
            </a:r>
          </a:p>
        </p:txBody>
      </p:sp>
      <p:sp>
        <p:nvSpPr>
          <p:cNvPr id="146" name="TextBox 145">
            <a:extLst>
              <a:ext uri="{FF2B5EF4-FFF2-40B4-BE49-F238E27FC236}">
                <a16:creationId xmlns:a16="http://schemas.microsoft.com/office/drawing/2014/main" id="{ADB4D028-A23F-5A46-8B38-6877AE87F629}"/>
              </a:ext>
            </a:extLst>
          </p:cNvPr>
          <p:cNvSpPr txBox="1"/>
          <p:nvPr/>
        </p:nvSpPr>
        <p:spPr>
          <a:xfrm>
            <a:off x="2208203" y="1179101"/>
            <a:ext cx="7957191" cy="677108"/>
          </a:xfrm>
          <a:prstGeom prst="rect">
            <a:avLst/>
          </a:prstGeom>
          <a:noFill/>
        </p:spPr>
        <p:txBody>
          <a:bodyPr wrap="square" rtlCol="0">
            <a:spAutoFit/>
          </a:bodyPr>
          <a:lstStyle/>
          <a:p>
            <a:r>
              <a:rPr lang="en-US" sz="2000" dirty="0">
                <a:latin typeface="+mj-lt"/>
              </a:rPr>
              <a:t>Historical injustices setting the stage for persistent injustices and disparities</a:t>
            </a:r>
            <a:r>
              <a:rPr lang="en-US" sz="2000" b="1" dirty="0">
                <a:solidFill>
                  <a:schemeClr val="tx2"/>
                </a:solidFill>
                <a:latin typeface="+mj-lt"/>
              </a:rPr>
              <a:t> </a:t>
            </a:r>
          </a:p>
          <a:p>
            <a:endParaRPr lang="en-US" dirty="0"/>
          </a:p>
        </p:txBody>
      </p:sp>
      <p:sp>
        <p:nvSpPr>
          <p:cNvPr id="52" name="TextBox 51">
            <a:extLst>
              <a:ext uri="{FF2B5EF4-FFF2-40B4-BE49-F238E27FC236}">
                <a16:creationId xmlns:a16="http://schemas.microsoft.com/office/drawing/2014/main" id="{EB8BA68C-996B-6840-831C-CD5A723432E7}"/>
              </a:ext>
            </a:extLst>
          </p:cNvPr>
          <p:cNvSpPr txBox="1"/>
          <p:nvPr/>
        </p:nvSpPr>
        <p:spPr>
          <a:xfrm>
            <a:off x="183067" y="4743343"/>
            <a:ext cx="1453005" cy="369332"/>
          </a:xfrm>
          <a:prstGeom prst="rect">
            <a:avLst/>
          </a:prstGeom>
          <a:noFill/>
        </p:spPr>
        <p:txBody>
          <a:bodyPr wrap="square" rtlCol="0">
            <a:spAutoFit/>
          </a:bodyPr>
          <a:lstStyle/>
          <a:p>
            <a:pPr algn="ctr"/>
            <a:r>
              <a:rPr lang="en-US" b="1" dirty="0"/>
              <a:t>1619</a:t>
            </a:r>
          </a:p>
        </p:txBody>
      </p:sp>
      <p:sp>
        <p:nvSpPr>
          <p:cNvPr id="54" name="Rectangle 2">
            <a:extLst>
              <a:ext uri="{FF2B5EF4-FFF2-40B4-BE49-F238E27FC236}">
                <a16:creationId xmlns:a16="http://schemas.microsoft.com/office/drawing/2014/main" id="{1779C17D-CEA5-4DAD-A4F1-5ACB4381FAB9}"/>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Historical Context in the US:</a:t>
            </a:r>
          </a:p>
        </p:txBody>
      </p:sp>
      <p:sp>
        <p:nvSpPr>
          <p:cNvPr id="55" name="Rectangle 54">
            <a:extLst>
              <a:ext uri="{FF2B5EF4-FFF2-40B4-BE49-F238E27FC236}">
                <a16:creationId xmlns:a16="http://schemas.microsoft.com/office/drawing/2014/main" id="{E643E635-8941-4FB4-AA40-8D480810F07B}"/>
              </a:ext>
            </a:extLst>
          </p:cNvPr>
          <p:cNvSpPr/>
          <p:nvPr/>
        </p:nvSpPr>
        <p:spPr>
          <a:xfrm>
            <a:off x="-57150" y="6564288"/>
            <a:ext cx="12249150" cy="32228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ooter Placeholder 3">
            <a:extLst>
              <a:ext uri="{FF2B5EF4-FFF2-40B4-BE49-F238E27FC236}">
                <a16:creationId xmlns:a16="http://schemas.microsoft.com/office/drawing/2014/main" id="{1F0D769C-1850-4449-A327-4B1BE07F6E47}"/>
              </a:ext>
            </a:extLst>
          </p:cNvPr>
          <p:cNvSpPr txBox="1">
            <a:spLocks/>
          </p:cNvSpPr>
          <p:nvPr/>
        </p:nvSpPr>
        <p:spPr>
          <a:xfrm>
            <a:off x="141354" y="6492155"/>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Camille Robinson</a:t>
            </a:r>
            <a:r>
              <a:rPr kumimoji="0" lang="en-US" sz="9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MPH</a:t>
            </a: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8873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p:cTn id="7" dur="500" fill="hold"/>
                                        <p:tgtEl>
                                          <p:spTgt spid="125"/>
                                        </p:tgtEl>
                                        <p:attrNameLst>
                                          <p:attrName>ppt_w</p:attrName>
                                        </p:attrNameLst>
                                      </p:cBhvr>
                                      <p:tavLst>
                                        <p:tav tm="0">
                                          <p:val>
                                            <p:fltVal val="0"/>
                                          </p:val>
                                        </p:tav>
                                        <p:tav tm="100000">
                                          <p:val>
                                            <p:strVal val="#ppt_w"/>
                                          </p:val>
                                        </p:tav>
                                      </p:tavLst>
                                    </p:anim>
                                    <p:anim calcmode="lin" valueType="num">
                                      <p:cBhvr>
                                        <p:cTn id="8" dur="500" fill="hold"/>
                                        <p:tgtEl>
                                          <p:spTgt spid="125"/>
                                        </p:tgtEl>
                                        <p:attrNameLst>
                                          <p:attrName>ppt_h</p:attrName>
                                        </p:attrNameLst>
                                      </p:cBhvr>
                                      <p:tavLst>
                                        <p:tav tm="0">
                                          <p:val>
                                            <p:fltVal val="0"/>
                                          </p:val>
                                        </p:tav>
                                        <p:tav tm="100000">
                                          <p:val>
                                            <p:strVal val="#ppt_h"/>
                                          </p:val>
                                        </p:tav>
                                      </p:tavLst>
                                    </p:anim>
                                    <p:animEffect transition="in" filter="fade">
                                      <p:cBhvr>
                                        <p:cTn id="9" dur="500"/>
                                        <p:tgtEl>
                                          <p:spTgt spid="12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500" fill="hold"/>
                                        <p:tgtEl>
                                          <p:spTgt spid="103"/>
                                        </p:tgtEl>
                                        <p:attrNameLst>
                                          <p:attrName>ppt_w</p:attrName>
                                        </p:attrNameLst>
                                      </p:cBhvr>
                                      <p:tavLst>
                                        <p:tav tm="0">
                                          <p:val>
                                            <p:fltVal val="0"/>
                                          </p:val>
                                        </p:tav>
                                        <p:tav tm="100000">
                                          <p:val>
                                            <p:strVal val="#ppt_w"/>
                                          </p:val>
                                        </p:tav>
                                      </p:tavLst>
                                    </p:anim>
                                    <p:anim calcmode="lin" valueType="num">
                                      <p:cBhvr>
                                        <p:cTn id="14" dur="500" fill="hold"/>
                                        <p:tgtEl>
                                          <p:spTgt spid="103"/>
                                        </p:tgtEl>
                                        <p:attrNameLst>
                                          <p:attrName>ppt_h</p:attrName>
                                        </p:attrNameLst>
                                      </p:cBhvr>
                                      <p:tavLst>
                                        <p:tav tm="0">
                                          <p:val>
                                            <p:fltVal val="0"/>
                                          </p:val>
                                        </p:tav>
                                        <p:tav tm="100000">
                                          <p:val>
                                            <p:strVal val="#ppt_h"/>
                                          </p:val>
                                        </p:tav>
                                      </p:tavLst>
                                    </p:anim>
                                    <p:animEffect transition="in" filter="fade">
                                      <p:cBhvr>
                                        <p:cTn id="15" dur="500"/>
                                        <p:tgtEl>
                                          <p:spTgt spid="103"/>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2500"/>
                            </p:stCondLst>
                            <p:childTnLst>
                              <p:par>
                                <p:cTn id="27" presetID="47"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50"/>
                                        <p:tgtEl>
                                          <p:spTgt spid="15"/>
                                        </p:tgtEl>
                                      </p:cBhvr>
                                    </p:animEffect>
                                    <p:anim calcmode="lin" valueType="num">
                                      <p:cBhvr>
                                        <p:cTn id="30" dur="250" fill="hold"/>
                                        <p:tgtEl>
                                          <p:spTgt spid="15"/>
                                        </p:tgtEl>
                                        <p:attrNameLst>
                                          <p:attrName>ppt_x</p:attrName>
                                        </p:attrNameLst>
                                      </p:cBhvr>
                                      <p:tavLst>
                                        <p:tav tm="0">
                                          <p:val>
                                            <p:strVal val="#ppt_x"/>
                                          </p:val>
                                        </p:tav>
                                        <p:tav tm="100000">
                                          <p:val>
                                            <p:strVal val="#ppt_x"/>
                                          </p:val>
                                        </p:tav>
                                      </p:tavLst>
                                    </p:anim>
                                    <p:anim calcmode="lin" valueType="num">
                                      <p:cBhvr>
                                        <p:cTn id="31" dur="25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2750"/>
                            </p:stCondLst>
                            <p:childTnLst>
                              <p:par>
                                <p:cTn id="33" presetID="53" presetClass="entr" presetSubtype="16"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250" fill="hold"/>
                                        <p:tgtEl>
                                          <p:spTgt spid="5"/>
                                        </p:tgtEl>
                                        <p:attrNameLst>
                                          <p:attrName>ppt_w</p:attrName>
                                        </p:attrNameLst>
                                      </p:cBhvr>
                                      <p:tavLst>
                                        <p:tav tm="0">
                                          <p:val>
                                            <p:fltVal val="0"/>
                                          </p:val>
                                        </p:tav>
                                        <p:tav tm="100000">
                                          <p:val>
                                            <p:strVal val="#ppt_w"/>
                                          </p:val>
                                        </p:tav>
                                      </p:tavLst>
                                    </p:anim>
                                    <p:anim calcmode="lin" valueType="num">
                                      <p:cBhvr>
                                        <p:cTn id="36" dur="250" fill="hold"/>
                                        <p:tgtEl>
                                          <p:spTgt spid="5"/>
                                        </p:tgtEl>
                                        <p:attrNameLst>
                                          <p:attrName>ppt_h</p:attrName>
                                        </p:attrNameLst>
                                      </p:cBhvr>
                                      <p:tavLst>
                                        <p:tav tm="0">
                                          <p:val>
                                            <p:fltVal val="0"/>
                                          </p:val>
                                        </p:tav>
                                        <p:tav tm="100000">
                                          <p:val>
                                            <p:strVal val="#ppt_h"/>
                                          </p:val>
                                        </p:tav>
                                      </p:tavLst>
                                    </p:anim>
                                    <p:animEffect transition="in" filter="fade">
                                      <p:cBhvr>
                                        <p:cTn id="37" dur="250"/>
                                        <p:tgtEl>
                                          <p:spTgt spid="5"/>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4500"/>
                            </p:stCondLst>
                            <p:childTnLst>
                              <p:par>
                                <p:cTn id="57" presetID="22" presetClass="entr" presetSubtype="1"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up)">
                                      <p:cBhvr>
                                        <p:cTn id="59" dur="250"/>
                                        <p:tgtEl>
                                          <p:spTgt spid="10"/>
                                        </p:tgtEl>
                                      </p:cBhvr>
                                    </p:animEffect>
                                  </p:childTnLst>
                                </p:cTn>
                              </p:par>
                            </p:childTnLst>
                          </p:cTn>
                        </p:par>
                        <p:par>
                          <p:cTn id="60" fill="hold">
                            <p:stCondLst>
                              <p:cond delay="4750"/>
                            </p:stCondLst>
                            <p:childTnLst>
                              <p:par>
                                <p:cTn id="61" presetID="53" presetClass="entr" presetSubtype="16"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par>
                          <p:cTn id="66" fill="hold">
                            <p:stCondLst>
                              <p:cond delay="5250"/>
                            </p:stCondLst>
                            <p:childTnLst>
                              <p:par>
                                <p:cTn id="67" presetID="2" presetClass="entr" presetSubtype="4"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par>
                          <p:cTn id="71" fill="hold">
                            <p:stCondLst>
                              <p:cond delay="5750"/>
                            </p:stCondLst>
                            <p:childTnLst>
                              <p:par>
                                <p:cTn id="72" presetID="22"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childTnLst>
                          </p:cTn>
                        </p:par>
                        <p:par>
                          <p:cTn id="75" fill="hold">
                            <p:stCondLst>
                              <p:cond delay="6250"/>
                            </p:stCondLst>
                            <p:childTnLst>
                              <p:par>
                                <p:cTn id="76" presetID="22" presetClass="entr" presetSubtype="8" fill="hold"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left)">
                                      <p:cBhvr>
                                        <p:cTn id="78" dur="500"/>
                                        <p:tgtEl>
                                          <p:spTgt spid="14"/>
                                        </p:tgtEl>
                                      </p:cBhvr>
                                    </p:animEffect>
                                  </p:childTnLst>
                                </p:cTn>
                              </p:par>
                            </p:childTnLst>
                          </p:cTn>
                        </p:par>
                        <p:par>
                          <p:cTn id="79" fill="hold">
                            <p:stCondLst>
                              <p:cond delay="6750"/>
                            </p:stCondLst>
                            <p:childTnLst>
                              <p:par>
                                <p:cTn id="80" presetID="42" presetClass="entr" presetSubtype="0"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250"/>
                                        <p:tgtEl>
                                          <p:spTgt spid="49"/>
                                        </p:tgtEl>
                                      </p:cBhvr>
                                    </p:animEffect>
                                    <p:anim calcmode="lin" valueType="num">
                                      <p:cBhvr>
                                        <p:cTn id="83" dur="250" fill="hold"/>
                                        <p:tgtEl>
                                          <p:spTgt spid="49"/>
                                        </p:tgtEl>
                                        <p:attrNameLst>
                                          <p:attrName>ppt_x</p:attrName>
                                        </p:attrNameLst>
                                      </p:cBhvr>
                                      <p:tavLst>
                                        <p:tav tm="0">
                                          <p:val>
                                            <p:strVal val="#ppt_x"/>
                                          </p:val>
                                        </p:tav>
                                        <p:tav tm="100000">
                                          <p:val>
                                            <p:strVal val="#ppt_x"/>
                                          </p:val>
                                        </p:tav>
                                      </p:tavLst>
                                    </p:anim>
                                    <p:anim calcmode="lin" valueType="num">
                                      <p:cBhvr>
                                        <p:cTn id="84" dur="250" fill="hold"/>
                                        <p:tgtEl>
                                          <p:spTgt spid="49"/>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53" presetClass="entr" presetSubtype="16" fill="hold" grpId="0" nodeType="after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p:cTn id="88" dur="250" fill="hold"/>
                                        <p:tgtEl>
                                          <p:spTgt spid="43"/>
                                        </p:tgtEl>
                                        <p:attrNameLst>
                                          <p:attrName>ppt_w</p:attrName>
                                        </p:attrNameLst>
                                      </p:cBhvr>
                                      <p:tavLst>
                                        <p:tav tm="0">
                                          <p:val>
                                            <p:fltVal val="0"/>
                                          </p:val>
                                        </p:tav>
                                        <p:tav tm="100000">
                                          <p:val>
                                            <p:strVal val="#ppt_w"/>
                                          </p:val>
                                        </p:tav>
                                      </p:tavLst>
                                    </p:anim>
                                    <p:anim calcmode="lin" valueType="num">
                                      <p:cBhvr>
                                        <p:cTn id="89" dur="250" fill="hold"/>
                                        <p:tgtEl>
                                          <p:spTgt spid="43"/>
                                        </p:tgtEl>
                                        <p:attrNameLst>
                                          <p:attrName>ppt_h</p:attrName>
                                        </p:attrNameLst>
                                      </p:cBhvr>
                                      <p:tavLst>
                                        <p:tav tm="0">
                                          <p:val>
                                            <p:fltVal val="0"/>
                                          </p:val>
                                        </p:tav>
                                        <p:tav tm="100000">
                                          <p:val>
                                            <p:strVal val="#ppt_h"/>
                                          </p:val>
                                        </p:tav>
                                      </p:tavLst>
                                    </p:anim>
                                    <p:animEffect transition="in" filter="fade">
                                      <p:cBhvr>
                                        <p:cTn id="90" dur="250"/>
                                        <p:tgtEl>
                                          <p:spTgt spid="43"/>
                                        </p:tgtEl>
                                      </p:cBhvr>
                                    </p:animEffect>
                                  </p:childTnLst>
                                </p:cTn>
                              </p:par>
                            </p:childTnLst>
                          </p:cTn>
                        </p:par>
                        <p:par>
                          <p:cTn id="91" fill="hold">
                            <p:stCondLst>
                              <p:cond delay="7250"/>
                            </p:stCondLst>
                            <p:childTnLst>
                              <p:par>
                                <p:cTn id="92" presetID="53" presetClass="entr" presetSubtype="16"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par>
                          <p:cTn id="97" fill="hold">
                            <p:stCondLst>
                              <p:cond delay="7750"/>
                            </p:stCondLst>
                            <p:childTnLst>
                              <p:par>
                                <p:cTn id="98" presetID="53" presetClass="entr" presetSubtype="16" fill="hold" grpId="0" nodeType="after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500" fill="hold"/>
                                        <p:tgtEl>
                                          <p:spTgt spid="45"/>
                                        </p:tgtEl>
                                        <p:attrNameLst>
                                          <p:attrName>ppt_w</p:attrName>
                                        </p:attrNameLst>
                                      </p:cBhvr>
                                      <p:tavLst>
                                        <p:tav tm="0">
                                          <p:val>
                                            <p:fltVal val="0"/>
                                          </p:val>
                                        </p:tav>
                                        <p:tav tm="100000">
                                          <p:val>
                                            <p:strVal val="#ppt_w"/>
                                          </p:val>
                                        </p:tav>
                                      </p:tavLst>
                                    </p:anim>
                                    <p:anim calcmode="lin" valueType="num">
                                      <p:cBhvr>
                                        <p:cTn id="101" dur="500" fill="hold"/>
                                        <p:tgtEl>
                                          <p:spTgt spid="45"/>
                                        </p:tgtEl>
                                        <p:attrNameLst>
                                          <p:attrName>ppt_h</p:attrName>
                                        </p:attrNameLst>
                                      </p:cBhvr>
                                      <p:tavLst>
                                        <p:tav tm="0">
                                          <p:val>
                                            <p:fltVal val="0"/>
                                          </p:val>
                                        </p:tav>
                                        <p:tav tm="100000">
                                          <p:val>
                                            <p:strVal val="#ppt_h"/>
                                          </p:val>
                                        </p:tav>
                                      </p:tavLst>
                                    </p:anim>
                                    <p:animEffect transition="in" filter="fade">
                                      <p:cBhvr>
                                        <p:cTn id="102" dur="500"/>
                                        <p:tgtEl>
                                          <p:spTgt spid="45"/>
                                        </p:tgtEl>
                                      </p:cBhvr>
                                    </p:animEffect>
                                  </p:childTnLst>
                                </p:cTn>
                              </p:par>
                            </p:childTnLst>
                          </p:cTn>
                        </p:par>
                        <p:par>
                          <p:cTn id="103" fill="hold">
                            <p:stCondLst>
                              <p:cond delay="8250"/>
                            </p:stCondLst>
                            <p:childTnLst>
                              <p:par>
                                <p:cTn id="104" presetID="53" presetClass="entr" presetSubtype="16" fill="hold" grpId="0" nodeType="afterEffect">
                                  <p:stCondLst>
                                    <p:cond delay="0"/>
                                  </p:stCondLst>
                                  <p:childTnLst>
                                    <p:set>
                                      <p:cBhvr>
                                        <p:cTn id="105" dur="1" fill="hold">
                                          <p:stCondLst>
                                            <p:cond delay="0"/>
                                          </p:stCondLst>
                                        </p:cTn>
                                        <p:tgtEl>
                                          <p:spTgt spid="48"/>
                                        </p:tgtEl>
                                        <p:attrNameLst>
                                          <p:attrName>style.visibility</p:attrName>
                                        </p:attrNameLst>
                                      </p:cBhvr>
                                      <p:to>
                                        <p:strVal val="visible"/>
                                      </p:to>
                                    </p:set>
                                    <p:anim calcmode="lin" valueType="num">
                                      <p:cBhvr>
                                        <p:cTn id="106" dur="500" fill="hold"/>
                                        <p:tgtEl>
                                          <p:spTgt spid="48"/>
                                        </p:tgtEl>
                                        <p:attrNameLst>
                                          <p:attrName>ppt_w</p:attrName>
                                        </p:attrNameLst>
                                      </p:cBhvr>
                                      <p:tavLst>
                                        <p:tav tm="0">
                                          <p:val>
                                            <p:fltVal val="0"/>
                                          </p:val>
                                        </p:tav>
                                        <p:tav tm="100000">
                                          <p:val>
                                            <p:strVal val="#ppt_w"/>
                                          </p:val>
                                        </p:tav>
                                      </p:tavLst>
                                    </p:anim>
                                    <p:anim calcmode="lin" valueType="num">
                                      <p:cBhvr>
                                        <p:cTn id="107" dur="500" fill="hold"/>
                                        <p:tgtEl>
                                          <p:spTgt spid="48"/>
                                        </p:tgtEl>
                                        <p:attrNameLst>
                                          <p:attrName>ppt_h</p:attrName>
                                        </p:attrNameLst>
                                      </p:cBhvr>
                                      <p:tavLst>
                                        <p:tav tm="0">
                                          <p:val>
                                            <p:fltVal val="0"/>
                                          </p:val>
                                        </p:tav>
                                        <p:tav tm="100000">
                                          <p:val>
                                            <p:strVal val="#ppt_h"/>
                                          </p:val>
                                        </p:tav>
                                      </p:tavLst>
                                    </p:anim>
                                    <p:animEffect transition="in" filter="fade">
                                      <p:cBhvr>
                                        <p:cTn id="108" dur="500"/>
                                        <p:tgtEl>
                                          <p:spTgt spid="48"/>
                                        </p:tgtEl>
                                      </p:cBhvr>
                                    </p:animEffect>
                                  </p:childTnLst>
                                </p:cTn>
                              </p:par>
                            </p:childTnLst>
                          </p:cTn>
                        </p:par>
                        <p:par>
                          <p:cTn id="109" fill="hold">
                            <p:stCondLst>
                              <p:cond delay="8750"/>
                            </p:stCondLst>
                            <p:childTnLst>
                              <p:par>
                                <p:cTn id="110" presetID="22" presetClass="entr" presetSubtype="4" fill="hold"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down)">
                                      <p:cBhvr>
                                        <p:cTn id="112" dur="250"/>
                                        <p:tgtEl>
                                          <p:spTgt spid="46"/>
                                        </p:tgtEl>
                                      </p:cBhvr>
                                    </p:animEffect>
                                  </p:childTnLst>
                                </p:cTn>
                              </p:par>
                            </p:childTnLst>
                          </p:cTn>
                        </p:par>
                        <p:par>
                          <p:cTn id="113" fill="hold">
                            <p:stCondLst>
                              <p:cond delay="9000"/>
                            </p:stCondLst>
                            <p:childTnLst>
                              <p:par>
                                <p:cTn id="114" presetID="53" presetClass="entr" presetSubtype="16" fill="hold" grpId="0" nodeType="afterEffect">
                                  <p:stCondLst>
                                    <p:cond delay="0"/>
                                  </p:stCondLst>
                                  <p:childTnLst>
                                    <p:set>
                                      <p:cBhvr>
                                        <p:cTn id="115" dur="1" fill="hold">
                                          <p:stCondLst>
                                            <p:cond delay="0"/>
                                          </p:stCondLst>
                                        </p:cTn>
                                        <p:tgtEl>
                                          <p:spTgt spid="47"/>
                                        </p:tgtEl>
                                        <p:attrNameLst>
                                          <p:attrName>style.visibility</p:attrName>
                                        </p:attrNameLst>
                                      </p:cBhvr>
                                      <p:to>
                                        <p:strVal val="visible"/>
                                      </p:to>
                                    </p:set>
                                    <p:anim calcmode="lin" valueType="num">
                                      <p:cBhvr>
                                        <p:cTn id="116" dur="500" fill="hold"/>
                                        <p:tgtEl>
                                          <p:spTgt spid="47"/>
                                        </p:tgtEl>
                                        <p:attrNameLst>
                                          <p:attrName>ppt_w</p:attrName>
                                        </p:attrNameLst>
                                      </p:cBhvr>
                                      <p:tavLst>
                                        <p:tav tm="0">
                                          <p:val>
                                            <p:fltVal val="0"/>
                                          </p:val>
                                        </p:tav>
                                        <p:tav tm="100000">
                                          <p:val>
                                            <p:strVal val="#ppt_w"/>
                                          </p:val>
                                        </p:tav>
                                      </p:tavLst>
                                    </p:anim>
                                    <p:anim calcmode="lin" valueType="num">
                                      <p:cBhvr>
                                        <p:cTn id="117" dur="500" fill="hold"/>
                                        <p:tgtEl>
                                          <p:spTgt spid="47"/>
                                        </p:tgtEl>
                                        <p:attrNameLst>
                                          <p:attrName>ppt_h</p:attrName>
                                        </p:attrNameLst>
                                      </p:cBhvr>
                                      <p:tavLst>
                                        <p:tav tm="0">
                                          <p:val>
                                            <p:fltVal val="0"/>
                                          </p:val>
                                        </p:tav>
                                        <p:tav tm="100000">
                                          <p:val>
                                            <p:strVal val="#ppt_h"/>
                                          </p:val>
                                        </p:tav>
                                      </p:tavLst>
                                    </p:anim>
                                    <p:animEffect transition="in" filter="fade">
                                      <p:cBhvr>
                                        <p:cTn id="118" dur="500"/>
                                        <p:tgtEl>
                                          <p:spTgt spid="47"/>
                                        </p:tgtEl>
                                      </p:cBhvr>
                                    </p:animEffect>
                                  </p:childTnLst>
                                </p:cTn>
                              </p:par>
                            </p:childTnLst>
                          </p:cTn>
                        </p:par>
                        <p:par>
                          <p:cTn id="119" fill="hold">
                            <p:stCondLst>
                              <p:cond delay="9500"/>
                            </p:stCondLst>
                            <p:childTnLst>
                              <p:par>
                                <p:cTn id="120" presetID="2" presetClass="entr" presetSubtype="1"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 calcmode="lin" valueType="num">
                                      <p:cBhvr additive="base">
                                        <p:cTn id="122" dur="500" fill="hold"/>
                                        <p:tgtEl>
                                          <p:spTgt spid="50"/>
                                        </p:tgtEl>
                                        <p:attrNameLst>
                                          <p:attrName>ppt_x</p:attrName>
                                        </p:attrNameLst>
                                      </p:cBhvr>
                                      <p:tavLst>
                                        <p:tav tm="0">
                                          <p:val>
                                            <p:strVal val="#ppt_x"/>
                                          </p:val>
                                        </p:tav>
                                        <p:tav tm="100000">
                                          <p:val>
                                            <p:strVal val="#ppt_x"/>
                                          </p:val>
                                        </p:tav>
                                      </p:tavLst>
                                    </p:anim>
                                    <p:anim calcmode="lin" valueType="num">
                                      <p:cBhvr additive="base">
                                        <p:cTn id="123" dur="500" fill="hold"/>
                                        <p:tgtEl>
                                          <p:spTgt spid="50"/>
                                        </p:tgtEl>
                                        <p:attrNameLst>
                                          <p:attrName>ppt_y</p:attrName>
                                        </p:attrNameLst>
                                      </p:cBhvr>
                                      <p:tavLst>
                                        <p:tav tm="0">
                                          <p:val>
                                            <p:strVal val="0-#ppt_h/2"/>
                                          </p:val>
                                        </p:tav>
                                        <p:tav tm="100000">
                                          <p:val>
                                            <p:strVal val="#ppt_y"/>
                                          </p:val>
                                        </p:tav>
                                      </p:tavLst>
                                    </p:anim>
                                  </p:childTnLst>
                                </p:cTn>
                              </p:par>
                            </p:childTnLst>
                          </p:cTn>
                        </p:par>
                        <p:par>
                          <p:cTn id="124" fill="hold">
                            <p:stCondLst>
                              <p:cond delay="10000"/>
                            </p:stCondLst>
                            <p:childTnLst>
                              <p:par>
                                <p:cTn id="125" presetID="22" presetClass="entr" presetSubtype="8" fill="hold"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wipe(left)">
                                      <p:cBhvr>
                                        <p:cTn id="127" dur="250"/>
                                        <p:tgtEl>
                                          <p:spTgt spid="51"/>
                                        </p:tgtEl>
                                      </p:cBhvr>
                                    </p:animEffect>
                                  </p:childTnLst>
                                </p:cTn>
                              </p:par>
                            </p:childTnLst>
                          </p:cTn>
                        </p:par>
                        <p:par>
                          <p:cTn id="128" fill="hold">
                            <p:stCondLst>
                              <p:cond delay="10250"/>
                            </p:stCondLst>
                            <p:childTnLst>
                              <p:par>
                                <p:cTn id="129" presetID="22" presetClass="entr" presetSubtype="8" fill="hold" nodeType="after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wipe(left)">
                                      <p:cBhvr>
                                        <p:cTn id="131" dur="500"/>
                                        <p:tgtEl>
                                          <p:spTgt spid="73"/>
                                        </p:tgtEl>
                                      </p:cBhvr>
                                    </p:animEffect>
                                  </p:childTnLst>
                                </p:cTn>
                              </p:par>
                            </p:childTnLst>
                          </p:cTn>
                        </p:par>
                        <p:par>
                          <p:cTn id="132" fill="hold">
                            <p:stCondLst>
                              <p:cond delay="10750"/>
                            </p:stCondLst>
                            <p:childTnLst>
                              <p:par>
                                <p:cTn id="133" presetID="47" presetClass="entr" presetSubtype="0" fill="hold" grpId="0" nodeType="afterEffect">
                                  <p:stCondLst>
                                    <p:cond delay="0"/>
                                  </p:stCondLst>
                                  <p:childTnLst>
                                    <p:set>
                                      <p:cBhvr>
                                        <p:cTn id="134" dur="1" fill="hold">
                                          <p:stCondLst>
                                            <p:cond delay="0"/>
                                          </p:stCondLst>
                                        </p:cTn>
                                        <p:tgtEl>
                                          <p:spTgt spid="70"/>
                                        </p:tgtEl>
                                        <p:attrNameLst>
                                          <p:attrName>style.visibility</p:attrName>
                                        </p:attrNameLst>
                                      </p:cBhvr>
                                      <p:to>
                                        <p:strVal val="visible"/>
                                      </p:to>
                                    </p:set>
                                    <p:animEffect transition="in" filter="fade">
                                      <p:cBhvr>
                                        <p:cTn id="135" dur="250"/>
                                        <p:tgtEl>
                                          <p:spTgt spid="70"/>
                                        </p:tgtEl>
                                      </p:cBhvr>
                                    </p:animEffect>
                                    <p:anim calcmode="lin" valueType="num">
                                      <p:cBhvr>
                                        <p:cTn id="136" dur="250" fill="hold"/>
                                        <p:tgtEl>
                                          <p:spTgt spid="70"/>
                                        </p:tgtEl>
                                        <p:attrNameLst>
                                          <p:attrName>ppt_x</p:attrName>
                                        </p:attrNameLst>
                                      </p:cBhvr>
                                      <p:tavLst>
                                        <p:tav tm="0">
                                          <p:val>
                                            <p:strVal val="#ppt_x"/>
                                          </p:val>
                                        </p:tav>
                                        <p:tav tm="100000">
                                          <p:val>
                                            <p:strVal val="#ppt_x"/>
                                          </p:val>
                                        </p:tav>
                                      </p:tavLst>
                                    </p:anim>
                                    <p:anim calcmode="lin" valueType="num">
                                      <p:cBhvr>
                                        <p:cTn id="137" dur="250" fill="hold"/>
                                        <p:tgtEl>
                                          <p:spTgt spid="70"/>
                                        </p:tgtEl>
                                        <p:attrNameLst>
                                          <p:attrName>ppt_y</p:attrName>
                                        </p:attrNameLst>
                                      </p:cBhvr>
                                      <p:tavLst>
                                        <p:tav tm="0">
                                          <p:val>
                                            <p:strVal val="#ppt_y-.1"/>
                                          </p:val>
                                        </p:tav>
                                        <p:tav tm="100000">
                                          <p:val>
                                            <p:strVal val="#ppt_y"/>
                                          </p:val>
                                        </p:tav>
                                      </p:tavLst>
                                    </p:anim>
                                  </p:childTnLst>
                                </p:cTn>
                              </p:par>
                            </p:childTnLst>
                          </p:cTn>
                        </p:par>
                        <p:par>
                          <p:cTn id="138" fill="hold">
                            <p:stCondLst>
                              <p:cond delay="11000"/>
                            </p:stCondLst>
                            <p:childTnLst>
                              <p:par>
                                <p:cTn id="139" presetID="53" presetClass="entr" presetSubtype="16" fill="hold" grpId="0" nodeType="afterEffect">
                                  <p:stCondLst>
                                    <p:cond delay="0"/>
                                  </p:stCondLst>
                                  <p:childTnLst>
                                    <p:set>
                                      <p:cBhvr>
                                        <p:cTn id="140" dur="1" fill="hold">
                                          <p:stCondLst>
                                            <p:cond delay="0"/>
                                          </p:stCondLst>
                                        </p:cTn>
                                        <p:tgtEl>
                                          <p:spTgt spid="64"/>
                                        </p:tgtEl>
                                        <p:attrNameLst>
                                          <p:attrName>style.visibility</p:attrName>
                                        </p:attrNameLst>
                                      </p:cBhvr>
                                      <p:to>
                                        <p:strVal val="visible"/>
                                      </p:to>
                                    </p:set>
                                    <p:anim calcmode="lin" valueType="num">
                                      <p:cBhvr>
                                        <p:cTn id="141" dur="250" fill="hold"/>
                                        <p:tgtEl>
                                          <p:spTgt spid="64"/>
                                        </p:tgtEl>
                                        <p:attrNameLst>
                                          <p:attrName>ppt_w</p:attrName>
                                        </p:attrNameLst>
                                      </p:cBhvr>
                                      <p:tavLst>
                                        <p:tav tm="0">
                                          <p:val>
                                            <p:fltVal val="0"/>
                                          </p:val>
                                        </p:tav>
                                        <p:tav tm="100000">
                                          <p:val>
                                            <p:strVal val="#ppt_w"/>
                                          </p:val>
                                        </p:tav>
                                      </p:tavLst>
                                    </p:anim>
                                    <p:anim calcmode="lin" valueType="num">
                                      <p:cBhvr>
                                        <p:cTn id="142" dur="250" fill="hold"/>
                                        <p:tgtEl>
                                          <p:spTgt spid="64"/>
                                        </p:tgtEl>
                                        <p:attrNameLst>
                                          <p:attrName>ppt_h</p:attrName>
                                        </p:attrNameLst>
                                      </p:cBhvr>
                                      <p:tavLst>
                                        <p:tav tm="0">
                                          <p:val>
                                            <p:fltVal val="0"/>
                                          </p:val>
                                        </p:tav>
                                        <p:tav tm="100000">
                                          <p:val>
                                            <p:strVal val="#ppt_h"/>
                                          </p:val>
                                        </p:tav>
                                      </p:tavLst>
                                    </p:anim>
                                    <p:animEffect transition="in" filter="fade">
                                      <p:cBhvr>
                                        <p:cTn id="143" dur="250"/>
                                        <p:tgtEl>
                                          <p:spTgt spid="64"/>
                                        </p:tgtEl>
                                      </p:cBhvr>
                                    </p:animEffect>
                                  </p:childTnLst>
                                </p:cTn>
                              </p:par>
                            </p:childTnLst>
                          </p:cTn>
                        </p:par>
                        <p:par>
                          <p:cTn id="144" fill="hold">
                            <p:stCondLst>
                              <p:cond delay="11250"/>
                            </p:stCondLst>
                            <p:childTnLst>
                              <p:par>
                                <p:cTn id="145" presetID="53" presetClass="entr" presetSubtype="16" fill="hold" grpId="0" nodeType="afterEffect">
                                  <p:stCondLst>
                                    <p:cond delay="0"/>
                                  </p:stCondLst>
                                  <p:childTnLst>
                                    <p:set>
                                      <p:cBhvr>
                                        <p:cTn id="146" dur="1" fill="hold">
                                          <p:stCondLst>
                                            <p:cond delay="0"/>
                                          </p:stCondLst>
                                        </p:cTn>
                                        <p:tgtEl>
                                          <p:spTgt spid="65"/>
                                        </p:tgtEl>
                                        <p:attrNameLst>
                                          <p:attrName>style.visibility</p:attrName>
                                        </p:attrNameLst>
                                      </p:cBhvr>
                                      <p:to>
                                        <p:strVal val="visible"/>
                                      </p:to>
                                    </p:set>
                                    <p:anim calcmode="lin" valueType="num">
                                      <p:cBhvr>
                                        <p:cTn id="147" dur="500" fill="hold"/>
                                        <p:tgtEl>
                                          <p:spTgt spid="65"/>
                                        </p:tgtEl>
                                        <p:attrNameLst>
                                          <p:attrName>ppt_w</p:attrName>
                                        </p:attrNameLst>
                                      </p:cBhvr>
                                      <p:tavLst>
                                        <p:tav tm="0">
                                          <p:val>
                                            <p:fltVal val="0"/>
                                          </p:val>
                                        </p:tav>
                                        <p:tav tm="100000">
                                          <p:val>
                                            <p:strVal val="#ppt_w"/>
                                          </p:val>
                                        </p:tav>
                                      </p:tavLst>
                                    </p:anim>
                                    <p:anim calcmode="lin" valueType="num">
                                      <p:cBhvr>
                                        <p:cTn id="148" dur="500" fill="hold"/>
                                        <p:tgtEl>
                                          <p:spTgt spid="65"/>
                                        </p:tgtEl>
                                        <p:attrNameLst>
                                          <p:attrName>ppt_h</p:attrName>
                                        </p:attrNameLst>
                                      </p:cBhvr>
                                      <p:tavLst>
                                        <p:tav tm="0">
                                          <p:val>
                                            <p:fltVal val="0"/>
                                          </p:val>
                                        </p:tav>
                                        <p:tav tm="100000">
                                          <p:val>
                                            <p:strVal val="#ppt_h"/>
                                          </p:val>
                                        </p:tav>
                                      </p:tavLst>
                                    </p:anim>
                                    <p:animEffect transition="in" filter="fade">
                                      <p:cBhvr>
                                        <p:cTn id="149" dur="500"/>
                                        <p:tgtEl>
                                          <p:spTgt spid="65"/>
                                        </p:tgtEl>
                                      </p:cBhvr>
                                    </p:animEffect>
                                  </p:childTnLst>
                                </p:cTn>
                              </p:par>
                            </p:childTnLst>
                          </p:cTn>
                        </p:par>
                        <p:par>
                          <p:cTn id="150" fill="hold">
                            <p:stCondLst>
                              <p:cond delay="11750"/>
                            </p:stCondLst>
                            <p:childTnLst>
                              <p:par>
                                <p:cTn id="151" presetID="53" presetClass="entr" presetSubtype="16" fill="hold" grpId="0" nodeType="afterEffect">
                                  <p:stCondLst>
                                    <p:cond delay="0"/>
                                  </p:stCondLst>
                                  <p:childTnLst>
                                    <p:set>
                                      <p:cBhvr>
                                        <p:cTn id="152" dur="1" fill="hold">
                                          <p:stCondLst>
                                            <p:cond delay="0"/>
                                          </p:stCondLst>
                                        </p:cTn>
                                        <p:tgtEl>
                                          <p:spTgt spid="66"/>
                                        </p:tgtEl>
                                        <p:attrNameLst>
                                          <p:attrName>style.visibility</p:attrName>
                                        </p:attrNameLst>
                                      </p:cBhvr>
                                      <p:to>
                                        <p:strVal val="visible"/>
                                      </p:to>
                                    </p:set>
                                    <p:anim calcmode="lin" valueType="num">
                                      <p:cBhvr>
                                        <p:cTn id="153" dur="500" fill="hold"/>
                                        <p:tgtEl>
                                          <p:spTgt spid="66"/>
                                        </p:tgtEl>
                                        <p:attrNameLst>
                                          <p:attrName>ppt_w</p:attrName>
                                        </p:attrNameLst>
                                      </p:cBhvr>
                                      <p:tavLst>
                                        <p:tav tm="0">
                                          <p:val>
                                            <p:fltVal val="0"/>
                                          </p:val>
                                        </p:tav>
                                        <p:tav tm="100000">
                                          <p:val>
                                            <p:strVal val="#ppt_w"/>
                                          </p:val>
                                        </p:tav>
                                      </p:tavLst>
                                    </p:anim>
                                    <p:anim calcmode="lin" valueType="num">
                                      <p:cBhvr>
                                        <p:cTn id="154" dur="500" fill="hold"/>
                                        <p:tgtEl>
                                          <p:spTgt spid="66"/>
                                        </p:tgtEl>
                                        <p:attrNameLst>
                                          <p:attrName>ppt_h</p:attrName>
                                        </p:attrNameLst>
                                      </p:cBhvr>
                                      <p:tavLst>
                                        <p:tav tm="0">
                                          <p:val>
                                            <p:fltVal val="0"/>
                                          </p:val>
                                        </p:tav>
                                        <p:tav tm="100000">
                                          <p:val>
                                            <p:strVal val="#ppt_h"/>
                                          </p:val>
                                        </p:tav>
                                      </p:tavLst>
                                    </p:anim>
                                    <p:animEffect transition="in" filter="fade">
                                      <p:cBhvr>
                                        <p:cTn id="155" dur="500"/>
                                        <p:tgtEl>
                                          <p:spTgt spid="66"/>
                                        </p:tgtEl>
                                      </p:cBhvr>
                                    </p:animEffect>
                                  </p:childTnLst>
                                </p:cTn>
                              </p:par>
                            </p:childTnLst>
                          </p:cTn>
                        </p:par>
                        <p:par>
                          <p:cTn id="156" fill="hold">
                            <p:stCondLst>
                              <p:cond delay="12250"/>
                            </p:stCondLst>
                            <p:childTnLst>
                              <p:par>
                                <p:cTn id="157" presetID="53" presetClass="entr" presetSubtype="16" fill="hold" grpId="0" nodeType="afterEffect">
                                  <p:stCondLst>
                                    <p:cond delay="0"/>
                                  </p:stCondLst>
                                  <p:childTnLst>
                                    <p:set>
                                      <p:cBhvr>
                                        <p:cTn id="158" dur="1" fill="hold">
                                          <p:stCondLst>
                                            <p:cond delay="0"/>
                                          </p:stCondLst>
                                        </p:cTn>
                                        <p:tgtEl>
                                          <p:spTgt spid="69"/>
                                        </p:tgtEl>
                                        <p:attrNameLst>
                                          <p:attrName>style.visibility</p:attrName>
                                        </p:attrNameLst>
                                      </p:cBhvr>
                                      <p:to>
                                        <p:strVal val="visible"/>
                                      </p:to>
                                    </p:set>
                                    <p:anim calcmode="lin" valueType="num">
                                      <p:cBhvr>
                                        <p:cTn id="159" dur="500" fill="hold"/>
                                        <p:tgtEl>
                                          <p:spTgt spid="69"/>
                                        </p:tgtEl>
                                        <p:attrNameLst>
                                          <p:attrName>ppt_w</p:attrName>
                                        </p:attrNameLst>
                                      </p:cBhvr>
                                      <p:tavLst>
                                        <p:tav tm="0">
                                          <p:val>
                                            <p:fltVal val="0"/>
                                          </p:val>
                                        </p:tav>
                                        <p:tav tm="100000">
                                          <p:val>
                                            <p:strVal val="#ppt_w"/>
                                          </p:val>
                                        </p:tav>
                                      </p:tavLst>
                                    </p:anim>
                                    <p:anim calcmode="lin" valueType="num">
                                      <p:cBhvr>
                                        <p:cTn id="160" dur="500" fill="hold"/>
                                        <p:tgtEl>
                                          <p:spTgt spid="69"/>
                                        </p:tgtEl>
                                        <p:attrNameLst>
                                          <p:attrName>ppt_h</p:attrName>
                                        </p:attrNameLst>
                                      </p:cBhvr>
                                      <p:tavLst>
                                        <p:tav tm="0">
                                          <p:val>
                                            <p:fltVal val="0"/>
                                          </p:val>
                                        </p:tav>
                                        <p:tav tm="100000">
                                          <p:val>
                                            <p:strVal val="#ppt_h"/>
                                          </p:val>
                                        </p:tav>
                                      </p:tavLst>
                                    </p:anim>
                                    <p:animEffect transition="in" filter="fade">
                                      <p:cBhvr>
                                        <p:cTn id="161" dur="500"/>
                                        <p:tgtEl>
                                          <p:spTgt spid="69"/>
                                        </p:tgtEl>
                                      </p:cBhvr>
                                    </p:animEffect>
                                  </p:childTnLst>
                                </p:cTn>
                              </p:par>
                            </p:childTnLst>
                          </p:cTn>
                        </p:par>
                        <p:par>
                          <p:cTn id="162" fill="hold">
                            <p:stCondLst>
                              <p:cond delay="12750"/>
                            </p:stCondLst>
                            <p:childTnLst>
                              <p:par>
                                <p:cTn id="163" presetID="22" presetClass="entr" presetSubtype="1" fill="hold" nodeType="afterEffect">
                                  <p:stCondLst>
                                    <p:cond delay="0"/>
                                  </p:stCondLst>
                                  <p:childTnLst>
                                    <p:set>
                                      <p:cBhvr>
                                        <p:cTn id="164" dur="1" fill="hold">
                                          <p:stCondLst>
                                            <p:cond delay="0"/>
                                          </p:stCondLst>
                                        </p:cTn>
                                        <p:tgtEl>
                                          <p:spTgt spid="67"/>
                                        </p:tgtEl>
                                        <p:attrNameLst>
                                          <p:attrName>style.visibility</p:attrName>
                                        </p:attrNameLst>
                                      </p:cBhvr>
                                      <p:to>
                                        <p:strVal val="visible"/>
                                      </p:to>
                                    </p:set>
                                    <p:animEffect transition="in" filter="wipe(up)">
                                      <p:cBhvr>
                                        <p:cTn id="165" dur="250"/>
                                        <p:tgtEl>
                                          <p:spTgt spid="67"/>
                                        </p:tgtEl>
                                      </p:cBhvr>
                                    </p:animEffect>
                                  </p:childTnLst>
                                </p:cTn>
                              </p:par>
                            </p:childTnLst>
                          </p:cTn>
                        </p:par>
                        <p:par>
                          <p:cTn id="166" fill="hold">
                            <p:stCondLst>
                              <p:cond delay="13000"/>
                            </p:stCondLst>
                            <p:childTnLst>
                              <p:par>
                                <p:cTn id="167" presetID="53" presetClass="entr" presetSubtype="16" fill="hold" grpId="0" nodeType="afterEffect">
                                  <p:stCondLst>
                                    <p:cond delay="0"/>
                                  </p:stCondLst>
                                  <p:childTnLst>
                                    <p:set>
                                      <p:cBhvr>
                                        <p:cTn id="168" dur="1" fill="hold">
                                          <p:stCondLst>
                                            <p:cond delay="0"/>
                                          </p:stCondLst>
                                        </p:cTn>
                                        <p:tgtEl>
                                          <p:spTgt spid="68"/>
                                        </p:tgtEl>
                                        <p:attrNameLst>
                                          <p:attrName>style.visibility</p:attrName>
                                        </p:attrNameLst>
                                      </p:cBhvr>
                                      <p:to>
                                        <p:strVal val="visible"/>
                                      </p:to>
                                    </p:set>
                                    <p:anim calcmode="lin" valueType="num">
                                      <p:cBhvr>
                                        <p:cTn id="169" dur="500" fill="hold"/>
                                        <p:tgtEl>
                                          <p:spTgt spid="68"/>
                                        </p:tgtEl>
                                        <p:attrNameLst>
                                          <p:attrName>ppt_w</p:attrName>
                                        </p:attrNameLst>
                                      </p:cBhvr>
                                      <p:tavLst>
                                        <p:tav tm="0">
                                          <p:val>
                                            <p:fltVal val="0"/>
                                          </p:val>
                                        </p:tav>
                                        <p:tav tm="100000">
                                          <p:val>
                                            <p:strVal val="#ppt_w"/>
                                          </p:val>
                                        </p:tav>
                                      </p:tavLst>
                                    </p:anim>
                                    <p:anim calcmode="lin" valueType="num">
                                      <p:cBhvr>
                                        <p:cTn id="170" dur="500" fill="hold"/>
                                        <p:tgtEl>
                                          <p:spTgt spid="68"/>
                                        </p:tgtEl>
                                        <p:attrNameLst>
                                          <p:attrName>ppt_h</p:attrName>
                                        </p:attrNameLst>
                                      </p:cBhvr>
                                      <p:tavLst>
                                        <p:tav tm="0">
                                          <p:val>
                                            <p:fltVal val="0"/>
                                          </p:val>
                                        </p:tav>
                                        <p:tav tm="100000">
                                          <p:val>
                                            <p:strVal val="#ppt_h"/>
                                          </p:val>
                                        </p:tav>
                                      </p:tavLst>
                                    </p:anim>
                                    <p:animEffect transition="in" filter="fade">
                                      <p:cBhvr>
                                        <p:cTn id="171" dur="500"/>
                                        <p:tgtEl>
                                          <p:spTgt spid="68"/>
                                        </p:tgtEl>
                                      </p:cBhvr>
                                    </p:animEffect>
                                  </p:childTnLst>
                                </p:cTn>
                              </p:par>
                            </p:childTnLst>
                          </p:cTn>
                        </p:par>
                        <p:par>
                          <p:cTn id="172" fill="hold">
                            <p:stCondLst>
                              <p:cond delay="13500"/>
                            </p:stCondLst>
                            <p:childTnLst>
                              <p:par>
                                <p:cTn id="173" presetID="2" presetClass="entr" presetSubtype="4" fill="hold" grpId="0" nodeType="afterEffect">
                                  <p:stCondLst>
                                    <p:cond delay="0"/>
                                  </p:stCondLst>
                                  <p:childTnLst>
                                    <p:set>
                                      <p:cBhvr>
                                        <p:cTn id="174" dur="1" fill="hold">
                                          <p:stCondLst>
                                            <p:cond delay="0"/>
                                          </p:stCondLst>
                                        </p:cTn>
                                        <p:tgtEl>
                                          <p:spTgt spid="71"/>
                                        </p:tgtEl>
                                        <p:attrNameLst>
                                          <p:attrName>style.visibility</p:attrName>
                                        </p:attrNameLst>
                                      </p:cBhvr>
                                      <p:to>
                                        <p:strVal val="visible"/>
                                      </p:to>
                                    </p:set>
                                    <p:anim calcmode="lin" valueType="num">
                                      <p:cBhvr additive="base">
                                        <p:cTn id="175" dur="500" fill="hold"/>
                                        <p:tgtEl>
                                          <p:spTgt spid="71"/>
                                        </p:tgtEl>
                                        <p:attrNameLst>
                                          <p:attrName>ppt_x</p:attrName>
                                        </p:attrNameLst>
                                      </p:cBhvr>
                                      <p:tavLst>
                                        <p:tav tm="0">
                                          <p:val>
                                            <p:strVal val="#ppt_x"/>
                                          </p:val>
                                        </p:tav>
                                        <p:tav tm="100000">
                                          <p:val>
                                            <p:strVal val="#ppt_x"/>
                                          </p:val>
                                        </p:tav>
                                      </p:tavLst>
                                    </p:anim>
                                    <p:anim calcmode="lin" valueType="num">
                                      <p:cBhvr additive="base">
                                        <p:cTn id="176" dur="500" fill="hold"/>
                                        <p:tgtEl>
                                          <p:spTgt spid="71"/>
                                        </p:tgtEl>
                                        <p:attrNameLst>
                                          <p:attrName>ppt_y</p:attrName>
                                        </p:attrNameLst>
                                      </p:cBhvr>
                                      <p:tavLst>
                                        <p:tav tm="0">
                                          <p:val>
                                            <p:strVal val="1+#ppt_h/2"/>
                                          </p:val>
                                        </p:tav>
                                        <p:tav tm="100000">
                                          <p:val>
                                            <p:strVal val="#ppt_y"/>
                                          </p:val>
                                        </p:tav>
                                      </p:tavLst>
                                    </p:anim>
                                  </p:childTnLst>
                                </p:cTn>
                              </p:par>
                            </p:childTnLst>
                          </p:cTn>
                        </p:par>
                        <p:par>
                          <p:cTn id="177" fill="hold">
                            <p:stCondLst>
                              <p:cond delay="14000"/>
                            </p:stCondLst>
                            <p:childTnLst>
                              <p:par>
                                <p:cTn id="178" presetID="22" presetClass="entr" presetSubtype="8" fill="hold" nodeType="afterEffect">
                                  <p:stCondLst>
                                    <p:cond delay="0"/>
                                  </p:stCondLst>
                                  <p:childTnLst>
                                    <p:set>
                                      <p:cBhvr>
                                        <p:cTn id="179" dur="1" fill="hold">
                                          <p:stCondLst>
                                            <p:cond delay="0"/>
                                          </p:stCondLst>
                                        </p:cTn>
                                        <p:tgtEl>
                                          <p:spTgt spid="72"/>
                                        </p:tgtEl>
                                        <p:attrNameLst>
                                          <p:attrName>style.visibility</p:attrName>
                                        </p:attrNameLst>
                                      </p:cBhvr>
                                      <p:to>
                                        <p:strVal val="visible"/>
                                      </p:to>
                                    </p:set>
                                    <p:animEffect transition="in" filter="wipe(left)">
                                      <p:cBhvr>
                                        <p:cTn id="180" dur="250"/>
                                        <p:tgtEl>
                                          <p:spTgt spid="72"/>
                                        </p:tgtEl>
                                      </p:cBhvr>
                                    </p:animEffect>
                                  </p:childTnLst>
                                </p:cTn>
                              </p:par>
                            </p:childTnLst>
                          </p:cTn>
                        </p:par>
                        <p:par>
                          <p:cTn id="181" fill="hold">
                            <p:stCondLst>
                              <p:cond delay="14250"/>
                            </p:stCondLst>
                            <p:childTnLst>
                              <p:par>
                                <p:cTn id="182" presetID="22" presetClass="entr" presetSubtype="8" fill="hold" nodeType="afterEffect">
                                  <p:stCondLst>
                                    <p:cond delay="0"/>
                                  </p:stCondLst>
                                  <p:childTnLst>
                                    <p:set>
                                      <p:cBhvr>
                                        <p:cTn id="183" dur="1" fill="hold">
                                          <p:stCondLst>
                                            <p:cond delay="0"/>
                                          </p:stCondLst>
                                        </p:cTn>
                                        <p:tgtEl>
                                          <p:spTgt spid="84"/>
                                        </p:tgtEl>
                                        <p:attrNameLst>
                                          <p:attrName>style.visibility</p:attrName>
                                        </p:attrNameLst>
                                      </p:cBhvr>
                                      <p:to>
                                        <p:strVal val="visible"/>
                                      </p:to>
                                    </p:set>
                                    <p:animEffect transition="in" filter="wipe(left)">
                                      <p:cBhvr>
                                        <p:cTn id="184" dur="500"/>
                                        <p:tgtEl>
                                          <p:spTgt spid="84"/>
                                        </p:tgtEl>
                                      </p:cBhvr>
                                    </p:animEffect>
                                  </p:childTnLst>
                                </p:cTn>
                              </p:par>
                            </p:childTnLst>
                          </p:cTn>
                        </p:par>
                        <p:par>
                          <p:cTn id="185" fill="hold">
                            <p:stCondLst>
                              <p:cond delay="14750"/>
                            </p:stCondLst>
                            <p:childTnLst>
                              <p:par>
                                <p:cTn id="186" presetID="42" presetClass="entr" presetSubtype="0" fill="hold" grpId="0" nodeType="afterEffect">
                                  <p:stCondLst>
                                    <p:cond delay="0"/>
                                  </p:stCondLst>
                                  <p:childTnLst>
                                    <p:set>
                                      <p:cBhvr>
                                        <p:cTn id="187" dur="1" fill="hold">
                                          <p:stCondLst>
                                            <p:cond delay="0"/>
                                          </p:stCondLst>
                                        </p:cTn>
                                        <p:tgtEl>
                                          <p:spTgt spid="81"/>
                                        </p:tgtEl>
                                        <p:attrNameLst>
                                          <p:attrName>style.visibility</p:attrName>
                                        </p:attrNameLst>
                                      </p:cBhvr>
                                      <p:to>
                                        <p:strVal val="visible"/>
                                      </p:to>
                                    </p:set>
                                    <p:animEffect transition="in" filter="fade">
                                      <p:cBhvr>
                                        <p:cTn id="188" dur="250"/>
                                        <p:tgtEl>
                                          <p:spTgt spid="81"/>
                                        </p:tgtEl>
                                      </p:cBhvr>
                                    </p:animEffect>
                                    <p:anim calcmode="lin" valueType="num">
                                      <p:cBhvr>
                                        <p:cTn id="189" dur="250" fill="hold"/>
                                        <p:tgtEl>
                                          <p:spTgt spid="81"/>
                                        </p:tgtEl>
                                        <p:attrNameLst>
                                          <p:attrName>ppt_x</p:attrName>
                                        </p:attrNameLst>
                                      </p:cBhvr>
                                      <p:tavLst>
                                        <p:tav tm="0">
                                          <p:val>
                                            <p:strVal val="#ppt_x"/>
                                          </p:val>
                                        </p:tav>
                                        <p:tav tm="100000">
                                          <p:val>
                                            <p:strVal val="#ppt_x"/>
                                          </p:val>
                                        </p:tav>
                                      </p:tavLst>
                                    </p:anim>
                                    <p:anim calcmode="lin" valueType="num">
                                      <p:cBhvr>
                                        <p:cTn id="190" dur="250" fill="hold"/>
                                        <p:tgtEl>
                                          <p:spTgt spid="81"/>
                                        </p:tgtEl>
                                        <p:attrNameLst>
                                          <p:attrName>ppt_y</p:attrName>
                                        </p:attrNameLst>
                                      </p:cBhvr>
                                      <p:tavLst>
                                        <p:tav tm="0">
                                          <p:val>
                                            <p:strVal val="#ppt_y+.1"/>
                                          </p:val>
                                        </p:tav>
                                        <p:tav tm="100000">
                                          <p:val>
                                            <p:strVal val="#ppt_y"/>
                                          </p:val>
                                        </p:tav>
                                      </p:tavLst>
                                    </p:anim>
                                  </p:childTnLst>
                                </p:cTn>
                              </p:par>
                            </p:childTnLst>
                          </p:cTn>
                        </p:par>
                        <p:par>
                          <p:cTn id="191" fill="hold">
                            <p:stCondLst>
                              <p:cond delay="15000"/>
                            </p:stCondLst>
                            <p:childTnLst>
                              <p:par>
                                <p:cTn id="192" presetID="53" presetClass="entr" presetSubtype="16" fill="hold" grpId="0" nodeType="afterEffect">
                                  <p:stCondLst>
                                    <p:cond delay="0"/>
                                  </p:stCondLst>
                                  <p:childTnLst>
                                    <p:set>
                                      <p:cBhvr>
                                        <p:cTn id="193" dur="1" fill="hold">
                                          <p:stCondLst>
                                            <p:cond delay="0"/>
                                          </p:stCondLst>
                                        </p:cTn>
                                        <p:tgtEl>
                                          <p:spTgt spid="75"/>
                                        </p:tgtEl>
                                        <p:attrNameLst>
                                          <p:attrName>style.visibility</p:attrName>
                                        </p:attrNameLst>
                                      </p:cBhvr>
                                      <p:to>
                                        <p:strVal val="visible"/>
                                      </p:to>
                                    </p:set>
                                    <p:anim calcmode="lin" valueType="num">
                                      <p:cBhvr>
                                        <p:cTn id="194" dur="250" fill="hold"/>
                                        <p:tgtEl>
                                          <p:spTgt spid="75"/>
                                        </p:tgtEl>
                                        <p:attrNameLst>
                                          <p:attrName>ppt_w</p:attrName>
                                        </p:attrNameLst>
                                      </p:cBhvr>
                                      <p:tavLst>
                                        <p:tav tm="0">
                                          <p:val>
                                            <p:fltVal val="0"/>
                                          </p:val>
                                        </p:tav>
                                        <p:tav tm="100000">
                                          <p:val>
                                            <p:strVal val="#ppt_w"/>
                                          </p:val>
                                        </p:tav>
                                      </p:tavLst>
                                    </p:anim>
                                    <p:anim calcmode="lin" valueType="num">
                                      <p:cBhvr>
                                        <p:cTn id="195" dur="250" fill="hold"/>
                                        <p:tgtEl>
                                          <p:spTgt spid="75"/>
                                        </p:tgtEl>
                                        <p:attrNameLst>
                                          <p:attrName>ppt_h</p:attrName>
                                        </p:attrNameLst>
                                      </p:cBhvr>
                                      <p:tavLst>
                                        <p:tav tm="0">
                                          <p:val>
                                            <p:fltVal val="0"/>
                                          </p:val>
                                        </p:tav>
                                        <p:tav tm="100000">
                                          <p:val>
                                            <p:strVal val="#ppt_h"/>
                                          </p:val>
                                        </p:tav>
                                      </p:tavLst>
                                    </p:anim>
                                    <p:animEffect transition="in" filter="fade">
                                      <p:cBhvr>
                                        <p:cTn id="196" dur="250"/>
                                        <p:tgtEl>
                                          <p:spTgt spid="75"/>
                                        </p:tgtEl>
                                      </p:cBhvr>
                                    </p:animEffect>
                                  </p:childTnLst>
                                </p:cTn>
                              </p:par>
                            </p:childTnLst>
                          </p:cTn>
                        </p:par>
                        <p:par>
                          <p:cTn id="197" fill="hold">
                            <p:stCondLst>
                              <p:cond delay="15250"/>
                            </p:stCondLst>
                            <p:childTnLst>
                              <p:par>
                                <p:cTn id="198" presetID="53" presetClass="entr" presetSubtype="16" fill="hold" grpId="0" nodeType="afterEffect">
                                  <p:stCondLst>
                                    <p:cond delay="0"/>
                                  </p:stCondLst>
                                  <p:childTnLst>
                                    <p:set>
                                      <p:cBhvr>
                                        <p:cTn id="199" dur="1" fill="hold">
                                          <p:stCondLst>
                                            <p:cond delay="0"/>
                                          </p:stCondLst>
                                        </p:cTn>
                                        <p:tgtEl>
                                          <p:spTgt spid="76"/>
                                        </p:tgtEl>
                                        <p:attrNameLst>
                                          <p:attrName>style.visibility</p:attrName>
                                        </p:attrNameLst>
                                      </p:cBhvr>
                                      <p:to>
                                        <p:strVal val="visible"/>
                                      </p:to>
                                    </p:set>
                                    <p:anim calcmode="lin" valueType="num">
                                      <p:cBhvr>
                                        <p:cTn id="200" dur="250" fill="hold"/>
                                        <p:tgtEl>
                                          <p:spTgt spid="76"/>
                                        </p:tgtEl>
                                        <p:attrNameLst>
                                          <p:attrName>ppt_w</p:attrName>
                                        </p:attrNameLst>
                                      </p:cBhvr>
                                      <p:tavLst>
                                        <p:tav tm="0">
                                          <p:val>
                                            <p:fltVal val="0"/>
                                          </p:val>
                                        </p:tav>
                                        <p:tav tm="100000">
                                          <p:val>
                                            <p:strVal val="#ppt_w"/>
                                          </p:val>
                                        </p:tav>
                                      </p:tavLst>
                                    </p:anim>
                                    <p:anim calcmode="lin" valueType="num">
                                      <p:cBhvr>
                                        <p:cTn id="201" dur="250" fill="hold"/>
                                        <p:tgtEl>
                                          <p:spTgt spid="76"/>
                                        </p:tgtEl>
                                        <p:attrNameLst>
                                          <p:attrName>ppt_h</p:attrName>
                                        </p:attrNameLst>
                                      </p:cBhvr>
                                      <p:tavLst>
                                        <p:tav tm="0">
                                          <p:val>
                                            <p:fltVal val="0"/>
                                          </p:val>
                                        </p:tav>
                                        <p:tav tm="100000">
                                          <p:val>
                                            <p:strVal val="#ppt_h"/>
                                          </p:val>
                                        </p:tav>
                                      </p:tavLst>
                                    </p:anim>
                                    <p:animEffect transition="in" filter="fade">
                                      <p:cBhvr>
                                        <p:cTn id="202" dur="250"/>
                                        <p:tgtEl>
                                          <p:spTgt spid="76"/>
                                        </p:tgtEl>
                                      </p:cBhvr>
                                    </p:animEffect>
                                  </p:childTnLst>
                                </p:cTn>
                              </p:par>
                            </p:childTnLst>
                          </p:cTn>
                        </p:par>
                        <p:par>
                          <p:cTn id="203" fill="hold">
                            <p:stCondLst>
                              <p:cond delay="15500"/>
                            </p:stCondLst>
                            <p:childTnLst>
                              <p:par>
                                <p:cTn id="204" presetID="53" presetClass="entr" presetSubtype="16" fill="hold" grpId="0" nodeType="afterEffect">
                                  <p:stCondLst>
                                    <p:cond delay="0"/>
                                  </p:stCondLst>
                                  <p:childTnLst>
                                    <p:set>
                                      <p:cBhvr>
                                        <p:cTn id="205" dur="1" fill="hold">
                                          <p:stCondLst>
                                            <p:cond delay="0"/>
                                          </p:stCondLst>
                                        </p:cTn>
                                        <p:tgtEl>
                                          <p:spTgt spid="77"/>
                                        </p:tgtEl>
                                        <p:attrNameLst>
                                          <p:attrName>style.visibility</p:attrName>
                                        </p:attrNameLst>
                                      </p:cBhvr>
                                      <p:to>
                                        <p:strVal val="visible"/>
                                      </p:to>
                                    </p:set>
                                    <p:anim calcmode="lin" valueType="num">
                                      <p:cBhvr>
                                        <p:cTn id="206" dur="500" fill="hold"/>
                                        <p:tgtEl>
                                          <p:spTgt spid="77"/>
                                        </p:tgtEl>
                                        <p:attrNameLst>
                                          <p:attrName>ppt_w</p:attrName>
                                        </p:attrNameLst>
                                      </p:cBhvr>
                                      <p:tavLst>
                                        <p:tav tm="0">
                                          <p:val>
                                            <p:fltVal val="0"/>
                                          </p:val>
                                        </p:tav>
                                        <p:tav tm="100000">
                                          <p:val>
                                            <p:strVal val="#ppt_w"/>
                                          </p:val>
                                        </p:tav>
                                      </p:tavLst>
                                    </p:anim>
                                    <p:anim calcmode="lin" valueType="num">
                                      <p:cBhvr>
                                        <p:cTn id="207" dur="500" fill="hold"/>
                                        <p:tgtEl>
                                          <p:spTgt spid="77"/>
                                        </p:tgtEl>
                                        <p:attrNameLst>
                                          <p:attrName>ppt_h</p:attrName>
                                        </p:attrNameLst>
                                      </p:cBhvr>
                                      <p:tavLst>
                                        <p:tav tm="0">
                                          <p:val>
                                            <p:fltVal val="0"/>
                                          </p:val>
                                        </p:tav>
                                        <p:tav tm="100000">
                                          <p:val>
                                            <p:strVal val="#ppt_h"/>
                                          </p:val>
                                        </p:tav>
                                      </p:tavLst>
                                    </p:anim>
                                    <p:animEffect transition="in" filter="fade">
                                      <p:cBhvr>
                                        <p:cTn id="208" dur="500"/>
                                        <p:tgtEl>
                                          <p:spTgt spid="77"/>
                                        </p:tgtEl>
                                      </p:cBhvr>
                                    </p:animEffect>
                                  </p:childTnLst>
                                </p:cTn>
                              </p:par>
                            </p:childTnLst>
                          </p:cTn>
                        </p:par>
                        <p:par>
                          <p:cTn id="209" fill="hold">
                            <p:stCondLst>
                              <p:cond delay="16000"/>
                            </p:stCondLst>
                            <p:childTnLst>
                              <p:par>
                                <p:cTn id="210" presetID="53" presetClass="entr" presetSubtype="16" fill="hold" grpId="0" nodeType="afterEffect">
                                  <p:stCondLst>
                                    <p:cond delay="0"/>
                                  </p:stCondLst>
                                  <p:childTnLst>
                                    <p:set>
                                      <p:cBhvr>
                                        <p:cTn id="211" dur="1" fill="hold">
                                          <p:stCondLst>
                                            <p:cond delay="0"/>
                                          </p:stCondLst>
                                        </p:cTn>
                                        <p:tgtEl>
                                          <p:spTgt spid="80"/>
                                        </p:tgtEl>
                                        <p:attrNameLst>
                                          <p:attrName>style.visibility</p:attrName>
                                        </p:attrNameLst>
                                      </p:cBhvr>
                                      <p:to>
                                        <p:strVal val="visible"/>
                                      </p:to>
                                    </p:set>
                                    <p:anim calcmode="lin" valueType="num">
                                      <p:cBhvr>
                                        <p:cTn id="212" dur="500" fill="hold"/>
                                        <p:tgtEl>
                                          <p:spTgt spid="80"/>
                                        </p:tgtEl>
                                        <p:attrNameLst>
                                          <p:attrName>ppt_w</p:attrName>
                                        </p:attrNameLst>
                                      </p:cBhvr>
                                      <p:tavLst>
                                        <p:tav tm="0">
                                          <p:val>
                                            <p:fltVal val="0"/>
                                          </p:val>
                                        </p:tav>
                                        <p:tav tm="100000">
                                          <p:val>
                                            <p:strVal val="#ppt_w"/>
                                          </p:val>
                                        </p:tav>
                                      </p:tavLst>
                                    </p:anim>
                                    <p:anim calcmode="lin" valueType="num">
                                      <p:cBhvr>
                                        <p:cTn id="213" dur="500" fill="hold"/>
                                        <p:tgtEl>
                                          <p:spTgt spid="80"/>
                                        </p:tgtEl>
                                        <p:attrNameLst>
                                          <p:attrName>ppt_h</p:attrName>
                                        </p:attrNameLst>
                                      </p:cBhvr>
                                      <p:tavLst>
                                        <p:tav tm="0">
                                          <p:val>
                                            <p:fltVal val="0"/>
                                          </p:val>
                                        </p:tav>
                                        <p:tav tm="100000">
                                          <p:val>
                                            <p:strVal val="#ppt_h"/>
                                          </p:val>
                                        </p:tav>
                                      </p:tavLst>
                                    </p:anim>
                                    <p:animEffect transition="in" filter="fade">
                                      <p:cBhvr>
                                        <p:cTn id="214" dur="500"/>
                                        <p:tgtEl>
                                          <p:spTgt spid="80"/>
                                        </p:tgtEl>
                                      </p:cBhvr>
                                    </p:animEffect>
                                  </p:childTnLst>
                                </p:cTn>
                              </p:par>
                            </p:childTnLst>
                          </p:cTn>
                        </p:par>
                        <p:par>
                          <p:cTn id="215" fill="hold">
                            <p:stCondLst>
                              <p:cond delay="16500"/>
                            </p:stCondLst>
                            <p:childTnLst>
                              <p:par>
                                <p:cTn id="216" presetID="22" presetClass="entr" presetSubtype="4" fill="hold" nodeType="afterEffect">
                                  <p:stCondLst>
                                    <p:cond delay="0"/>
                                  </p:stCondLst>
                                  <p:childTnLst>
                                    <p:set>
                                      <p:cBhvr>
                                        <p:cTn id="217" dur="1" fill="hold">
                                          <p:stCondLst>
                                            <p:cond delay="0"/>
                                          </p:stCondLst>
                                        </p:cTn>
                                        <p:tgtEl>
                                          <p:spTgt spid="78"/>
                                        </p:tgtEl>
                                        <p:attrNameLst>
                                          <p:attrName>style.visibility</p:attrName>
                                        </p:attrNameLst>
                                      </p:cBhvr>
                                      <p:to>
                                        <p:strVal val="visible"/>
                                      </p:to>
                                    </p:set>
                                    <p:animEffect transition="in" filter="wipe(down)">
                                      <p:cBhvr>
                                        <p:cTn id="218" dur="250"/>
                                        <p:tgtEl>
                                          <p:spTgt spid="78"/>
                                        </p:tgtEl>
                                      </p:cBhvr>
                                    </p:animEffect>
                                  </p:childTnLst>
                                </p:cTn>
                              </p:par>
                            </p:childTnLst>
                          </p:cTn>
                        </p:par>
                        <p:par>
                          <p:cTn id="219" fill="hold">
                            <p:stCondLst>
                              <p:cond delay="16750"/>
                            </p:stCondLst>
                            <p:childTnLst>
                              <p:par>
                                <p:cTn id="220" presetID="53" presetClass="entr" presetSubtype="16" fill="hold" grpId="0" nodeType="afterEffect">
                                  <p:stCondLst>
                                    <p:cond delay="0"/>
                                  </p:stCondLst>
                                  <p:childTnLst>
                                    <p:set>
                                      <p:cBhvr>
                                        <p:cTn id="221" dur="1" fill="hold">
                                          <p:stCondLst>
                                            <p:cond delay="0"/>
                                          </p:stCondLst>
                                        </p:cTn>
                                        <p:tgtEl>
                                          <p:spTgt spid="79"/>
                                        </p:tgtEl>
                                        <p:attrNameLst>
                                          <p:attrName>style.visibility</p:attrName>
                                        </p:attrNameLst>
                                      </p:cBhvr>
                                      <p:to>
                                        <p:strVal val="visible"/>
                                      </p:to>
                                    </p:set>
                                    <p:anim calcmode="lin" valueType="num">
                                      <p:cBhvr>
                                        <p:cTn id="222" dur="500" fill="hold"/>
                                        <p:tgtEl>
                                          <p:spTgt spid="79"/>
                                        </p:tgtEl>
                                        <p:attrNameLst>
                                          <p:attrName>ppt_w</p:attrName>
                                        </p:attrNameLst>
                                      </p:cBhvr>
                                      <p:tavLst>
                                        <p:tav tm="0">
                                          <p:val>
                                            <p:fltVal val="0"/>
                                          </p:val>
                                        </p:tav>
                                        <p:tav tm="100000">
                                          <p:val>
                                            <p:strVal val="#ppt_w"/>
                                          </p:val>
                                        </p:tav>
                                      </p:tavLst>
                                    </p:anim>
                                    <p:anim calcmode="lin" valueType="num">
                                      <p:cBhvr>
                                        <p:cTn id="223" dur="500" fill="hold"/>
                                        <p:tgtEl>
                                          <p:spTgt spid="79"/>
                                        </p:tgtEl>
                                        <p:attrNameLst>
                                          <p:attrName>ppt_h</p:attrName>
                                        </p:attrNameLst>
                                      </p:cBhvr>
                                      <p:tavLst>
                                        <p:tav tm="0">
                                          <p:val>
                                            <p:fltVal val="0"/>
                                          </p:val>
                                        </p:tav>
                                        <p:tav tm="100000">
                                          <p:val>
                                            <p:strVal val="#ppt_h"/>
                                          </p:val>
                                        </p:tav>
                                      </p:tavLst>
                                    </p:anim>
                                    <p:animEffect transition="in" filter="fade">
                                      <p:cBhvr>
                                        <p:cTn id="224" dur="500"/>
                                        <p:tgtEl>
                                          <p:spTgt spid="79"/>
                                        </p:tgtEl>
                                      </p:cBhvr>
                                    </p:animEffect>
                                  </p:childTnLst>
                                </p:cTn>
                              </p:par>
                            </p:childTnLst>
                          </p:cTn>
                        </p:par>
                        <p:par>
                          <p:cTn id="225" fill="hold">
                            <p:stCondLst>
                              <p:cond delay="17250"/>
                            </p:stCondLst>
                            <p:childTnLst>
                              <p:par>
                                <p:cTn id="226" presetID="2" presetClass="entr" presetSubtype="1" fill="hold" grpId="0" nodeType="afterEffect">
                                  <p:stCondLst>
                                    <p:cond delay="0"/>
                                  </p:stCondLst>
                                  <p:childTnLst>
                                    <p:set>
                                      <p:cBhvr>
                                        <p:cTn id="227" dur="1" fill="hold">
                                          <p:stCondLst>
                                            <p:cond delay="0"/>
                                          </p:stCondLst>
                                        </p:cTn>
                                        <p:tgtEl>
                                          <p:spTgt spid="82"/>
                                        </p:tgtEl>
                                        <p:attrNameLst>
                                          <p:attrName>style.visibility</p:attrName>
                                        </p:attrNameLst>
                                      </p:cBhvr>
                                      <p:to>
                                        <p:strVal val="visible"/>
                                      </p:to>
                                    </p:set>
                                    <p:anim calcmode="lin" valueType="num">
                                      <p:cBhvr additive="base">
                                        <p:cTn id="228" dur="500" fill="hold"/>
                                        <p:tgtEl>
                                          <p:spTgt spid="82"/>
                                        </p:tgtEl>
                                        <p:attrNameLst>
                                          <p:attrName>ppt_x</p:attrName>
                                        </p:attrNameLst>
                                      </p:cBhvr>
                                      <p:tavLst>
                                        <p:tav tm="0">
                                          <p:val>
                                            <p:strVal val="#ppt_x"/>
                                          </p:val>
                                        </p:tav>
                                        <p:tav tm="100000">
                                          <p:val>
                                            <p:strVal val="#ppt_x"/>
                                          </p:val>
                                        </p:tav>
                                      </p:tavLst>
                                    </p:anim>
                                    <p:anim calcmode="lin" valueType="num">
                                      <p:cBhvr additive="base">
                                        <p:cTn id="229" dur="500" fill="hold"/>
                                        <p:tgtEl>
                                          <p:spTgt spid="82"/>
                                        </p:tgtEl>
                                        <p:attrNameLst>
                                          <p:attrName>ppt_y</p:attrName>
                                        </p:attrNameLst>
                                      </p:cBhvr>
                                      <p:tavLst>
                                        <p:tav tm="0">
                                          <p:val>
                                            <p:strVal val="0-#ppt_h/2"/>
                                          </p:val>
                                        </p:tav>
                                        <p:tav tm="100000">
                                          <p:val>
                                            <p:strVal val="#ppt_y"/>
                                          </p:val>
                                        </p:tav>
                                      </p:tavLst>
                                    </p:anim>
                                  </p:childTnLst>
                                </p:cTn>
                              </p:par>
                            </p:childTnLst>
                          </p:cTn>
                        </p:par>
                        <p:par>
                          <p:cTn id="230" fill="hold">
                            <p:stCondLst>
                              <p:cond delay="17750"/>
                            </p:stCondLst>
                            <p:childTnLst>
                              <p:par>
                                <p:cTn id="231" presetID="22" presetClass="entr" presetSubtype="8" fill="hold" nodeType="afterEffect">
                                  <p:stCondLst>
                                    <p:cond delay="0"/>
                                  </p:stCondLst>
                                  <p:childTnLst>
                                    <p:set>
                                      <p:cBhvr>
                                        <p:cTn id="232" dur="1" fill="hold">
                                          <p:stCondLst>
                                            <p:cond delay="0"/>
                                          </p:stCondLst>
                                        </p:cTn>
                                        <p:tgtEl>
                                          <p:spTgt spid="83"/>
                                        </p:tgtEl>
                                        <p:attrNameLst>
                                          <p:attrName>style.visibility</p:attrName>
                                        </p:attrNameLst>
                                      </p:cBhvr>
                                      <p:to>
                                        <p:strVal val="visible"/>
                                      </p:to>
                                    </p:set>
                                    <p:animEffect transition="in" filter="wipe(left)">
                                      <p:cBhvr>
                                        <p:cTn id="233" dur="250"/>
                                        <p:tgtEl>
                                          <p:spTgt spid="83"/>
                                        </p:tgtEl>
                                      </p:cBhvr>
                                    </p:animEffect>
                                  </p:childTnLst>
                                </p:cTn>
                              </p:par>
                            </p:childTnLst>
                          </p:cTn>
                        </p:par>
                        <p:par>
                          <p:cTn id="234" fill="hold">
                            <p:stCondLst>
                              <p:cond delay="18000"/>
                            </p:stCondLst>
                            <p:childTnLst>
                              <p:par>
                                <p:cTn id="235" presetID="22" presetClass="entr" presetSubtype="8" fill="hold" nodeType="afterEffect">
                                  <p:stCondLst>
                                    <p:cond delay="0"/>
                                  </p:stCondLst>
                                  <p:childTnLst>
                                    <p:set>
                                      <p:cBhvr>
                                        <p:cTn id="236" dur="1" fill="hold">
                                          <p:stCondLst>
                                            <p:cond delay="0"/>
                                          </p:stCondLst>
                                        </p:cTn>
                                        <p:tgtEl>
                                          <p:spTgt spid="85"/>
                                        </p:tgtEl>
                                        <p:attrNameLst>
                                          <p:attrName>style.visibility</p:attrName>
                                        </p:attrNameLst>
                                      </p:cBhvr>
                                      <p:to>
                                        <p:strVal val="visible"/>
                                      </p:to>
                                    </p:set>
                                    <p:animEffect transition="in" filter="wipe(left)">
                                      <p:cBhvr>
                                        <p:cTn id="2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3" grpId="0" animBg="1"/>
      <p:bldP spid="15" grpId="0"/>
      <p:bldP spid="16" grpId="0"/>
      <p:bldP spid="43" grpId="0" animBg="1"/>
      <p:bldP spid="44" grpId="0" animBg="1"/>
      <p:bldP spid="45" grpId="0" animBg="1"/>
      <p:bldP spid="47" grpId="0" animBg="1"/>
      <p:bldP spid="48" grpId="0" animBg="1"/>
      <p:bldP spid="49" grpId="0"/>
      <p:bldP spid="50" grpId="0"/>
      <p:bldP spid="64" grpId="0" animBg="1"/>
      <p:bldP spid="65" grpId="0" animBg="1"/>
      <p:bldP spid="66" grpId="0" animBg="1"/>
      <p:bldP spid="68" grpId="0" animBg="1"/>
      <p:bldP spid="69" grpId="0" animBg="1"/>
      <p:bldP spid="70" grpId="0"/>
      <p:bldP spid="71" grpId="0"/>
      <p:bldP spid="75" grpId="0" animBg="1"/>
      <p:bldP spid="76" grpId="0" animBg="1"/>
      <p:bldP spid="77" grpId="0" animBg="1"/>
      <p:bldP spid="79" grpId="0" animBg="1"/>
      <p:bldP spid="80" grpId="0" animBg="1"/>
      <p:bldP spid="81" grpId="0"/>
      <p:bldP spid="82" grpId="0"/>
      <p:bldP spid="125" grpId="0" animBg="1"/>
      <p:bldP spid="103"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C6BC960-5650-FC4F-83E6-A679C88F99FC}"/>
              </a:ext>
            </a:extLst>
          </p:cNvPr>
          <p:cNvCxnSpPr>
            <a:cxnSpLocks/>
            <a:stCxn id="5" idx="6"/>
            <a:endCxn id="43" idx="2"/>
          </p:cNvCxnSpPr>
          <p:nvPr/>
        </p:nvCxnSpPr>
        <p:spPr>
          <a:xfrm>
            <a:off x="1728875" y="4264922"/>
            <a:ext cx="2057400" cy="7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93C26E-C6D6-1C48-8748-E721A1219255}"/>
              </a:ext>
            </a:extLst>
          </p:cNvPr>
          <p:cNvCxnSpPr>
            <a:cxnSpLocks/>
          </p:cNvCxnSpPr>
          <p:nvPr/>
        </p:nvCxnSpPr>
        <p:spPr>
          <a:xfrm>
            <a:off x="-1" y="4258927"/>
            <a:ext cx="147218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6DE4A92-696E-994A-8510-B043B6110971}"/>
              </a:ext>
            </a:extLst>
          </p:cNvPr>
          <p:cNvSpPr/>
          <p:nvPr/>
        </p:nvSpPr>
        <p:spPr>
          <a:xfrm>
            <a:off x="1443126" y="4122047"/>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a:extLst>
              <a:ext uri="{FF2B5EF4-FFF2-40B4-BE49-F238E27FC236}">
                <a16:creationId xmlns:a16="http://schemas.microsoft.com/office/drawing/2014/main" id="{CA80D835-1861-2E46-98F1-7C7516DEE2EC}"/>
              </a:ext>
            </a:extLst>
          </p:cNvPr>
          <p:cNvSpPr/>
          <p:nvPr/>
        </p:nvSpPr>
        <p:spPr>
          <a:xfrm>
            <a:off x="1221670" y="3900591"/>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7376C1EA-68B6-7442-83C8-D86EF3071B8B}"/>
              </a:ext>
            </a:extLst>
          </p:cNvPr>
          <p:cNvSpPr/>
          <p:nvPr/>
        </p:nvSpPr>
        <p:spPr>
          <a:xfrm>
            <a:off x="1043076" y="3707728"/>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F56DF873-9AA7-BB44-9605-8BD040DC19D3}"/>
              </a:ext>
            </a:extLst>
          </p:cNvPr>
          <p:cNvCxnSpPr>
            <a:cxnSpLocks/>
          </p:cNvCxnSpPr>
          <p:nvPr/>
        </p:nvCxnSpPr>
        <p:spPr>
          <a:xfrm>
            <a:off x="1586001" y="485070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CD35268-DD79-0A4F-A1F7-69EE979A84DA}"/>
              </a:ext>
            </a:extLst>
          </p:cNvPr>
          <p:cNvSpPr/>
          <p:nvPr/>
        </p:nvSpPr>
        <p:spPr>
          <a:xfrm>
            <a:off x="1496621" y="559369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11EE6D58-E994-B646-BB3E-E09949D879BB}"/>
              </a:ext>
            </a:extLst>
          </p:cNvPr>
          <p:cNvSpPr/>
          <p:nvPr/>
        </p:nvSpPr>
        <p:spPr>
          <a:xfrm>
            <a:off x="931102" y="362899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EA03A6E4-E004-E04E-9031-B463A57FD388}"/>
              </a:ext>
            </a:extLst>
          </p:cNvPr>
          <p:cNvSpPr txBox="1"/>
          <p:nvPr/>
        </p:nvSpPr>
        <p:spPr>
          <a:xfrm>
            <a:off x="859498" y="3188230"/>
            <a:ext cx="1453005" cy="369332"/>
          </a:xfrm>
          <a:prstGeom prst="rect">
            <a:avLst/>
          </a:prstGeom>
          <a:noFill/>
        </p:spPr>
        <p:txBody>
          <a:bodyPr wrap="square" rtlCol="0">
            <a:spAutoFit/>
          </a:bodyPr>
          <a:lstStyle/>
          <a:p>
            <a:pPr algn="ctr"/>
            <a:r>
              <a:rPr lang="en-US" dirty="0"/>
              <a:t>1896</a:t>
            </a:r>
          </a:p>
        </p:txBody>
      </p:sp>
      <p:sp>
        <p:nvSpPr>
          <p:cNvPr id="16" name="TextBox 15">
            <a:extLst>
              <a:ext uri="{FF2B5EF4-FFF2-40B4-BE49-F238E27FC236}">
                <a16:creationId xmlns:a16="http://schemas.microsoft.com/office/drawing/2014/main" id="{06AF4D6B-F1B2-7A49-942A-7E1B26ABD8BD}"/>
              </a:ext>
            </a:extLst>
          </p:cNvPr>
          <p:cNvSpPr txBox="1"/>
          <p:nvPr/>
        </p:nvSpPr>
        <p:spPr>
          <a:xfrm>
            <a:off x="1157191" y="5750855"/>
            <a:ext cx="1453005" cy="646331"/>
          </a:xfrm>
          <a:prstGeom prst="rect">
            <a:avLst/>
          </a:prstGeom>
          <a:noFill/>
        </p:spPr>
        <p:txBody>
          <a:bodyPr wrap="square" rtlCol="0">
            <a:spAutoFit/>
          </a:bodyPr>
          <a:lstStyle/>
          <a:p>
            <a:r>
              <a:rPr lang="en-US" dirty="0"/>
              <a:t>Plessy v. Ferguson</a:t>
            </a:r>
          </a:p>
        </p:txBody>
      </p:sp>
      <p:cxnSp>
        <p:nvCxnSpPr>
          <p:cNvPr id="17" name="Straight Connector 16">
            <a:extLst>
              <a:ext uri="{FF2B5EF4-FFF2-40B4-BE49-F238E27FC236}">
                <a16:creationId xmlns:a16="http://schemas.microsoft.com/office/drawing/2014/main" id="{34188C3E-D6D9-DA4D-92C7-3BD6B235B170}"/>
              </a:ext>
            </a:extLst>
          </p:cNvPr>
          <p:cNvCxnSpPr>
            <a:cxnSpLocks/>
          </p:cNvCxnSpPr>
          <p:nvPr/>
        </p:nvCxnSpPr>
        <p:spPr>
          <a:xfrm>
            <a:off x="1163304" y="6369169"/>
            <a:ext cx="112470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ACCC3CC-CB3B-0D49-B929-1D8086494892}"/>
              </a:ext>
            </a:extLst>
          </p:cNvPr>
          <p:cNvSpPr/>
          <p:nvPr/>
        </p:nvSpPr>
        <p:spPr>
          <a:xfrm flipV="1">
            <a:off x="3719177" y="4129635"/>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a:extLst>
              <a:ext uri="{FF2B5EF4-FFF2-40B4-BE49-F238E27FC236}">
                <a16:creationId xmlns:a16="http://schemas.microsoft.com/office/drawing/2014/main" id="{380BA312-9010-8E42-9E70-F2B0EBF38CE5}"/>
              </a:ext>
            </a:extLst>
          </p:cNvPr>
          <p:cNvSpPr/>
          <p:nvPr/>
        </p:nvSpPr>
        <p:spPr>
          <a:xfrm flipV="1">
            <a:off x="3497721" y="3908179"/>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a:extLst>
              <a:ext uri="{FF2B5EF4-FFF2-40B4-BE49-F238E27FC236}">
                <a16:creationId xmlns:a16="http://schemas.microsoft.com/office/drawing/2014/main" id="{5E387B56-C2F2-E643-820B-39D2E1FFAB7C}"/>
              </a:ext>
            </a:extLst>
          </p:cNvPr>
          <p:cNvSpPr/>
          <p:nvPr/>
        </p:nvSpPr>
        <p:spPr>
          <a:xfrm flipV="1">
            <a:off x="3319127" y="3715316"/>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a:extLst>
              <a:ext uri="{FF2B5EF4-FFF2-40B4-BE49-F238E27FC236}">
                <a16:creationId xmlns:a16="http://schemas.microsoft.com/office/drawing/2014/main" id="{131E599C-BCB0-D642-9D6F-2E76C65B6FE6}"/>
              </a:ext>
            </a:extLst>
          </p:cNvPr>
          <p:cNvCxnSpPr>
            <a:cxnSpLocks/>
          </p:cNvCxnSpPr>
          <p:nvPr/>
        </p:nvCxnSpPr>
        <p:spPr>
          <a:xfrm flipV="1">
            <a:off x="3862052" y="2943772"/>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4B1F27BC-CB93-AC46-B5FA-99F0A6AA08EE}"/>
              </a:ext>
            </a:extLst>
          </p:cNvPr>
          <p:cNvSpPr/>
          <p:nvPr/>
        </p:nvSpPr>
        <p:spPr>
          <a:xfrm flipV="1">
            <a:off x="3780417" y="2811374"/>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c 47">
            <a:extLst>
              <a:ext uri="{FF2B5EF4-FFF2-40B4-BE49-F238E27FC236}">
                <a16:creationId xmlns:a16="http://schemas.microsoft.com/office/drawing/2014/main" id="{08F40E75-167F-904C-918D-DF2A857CC26B}"/>
              </a:ext>
            </a:extLst>
          </p:cNvPr>
          <p:cNvSpPr/>
          <p:nvPr/>
        </p:nvSpPr>
        <p:spPr>
          <a:xfrm flipV="1">
            <a:off x="3207694" y="3588462"/>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F0356479-8BAD-4A49-8CD8-B9BF008B9510}"/>
              </a:ext>
            </a:extLst>
          </p:cNvPr>
          <p:cNvSpPr txBox="1"/>
          <p:nvPr/>
        </p:nvSpPr>
        <p:spPr>
          <a:xfrm>
            <a:off x="3135549" y="4970164"/>
            <a:ext cx="1453005" cy="369332"/>
          </a:xfrm>
          <a:prstGeom prst="rect">
            <a:avLst/>
          </a:prstGeom>
          <a:noFill/>
        </p:spPr>
        <p:txBody>
          <a:bodyPr wrap="square" rtlCol="0">
            <a:spAutoFit/>
          </a:bodyPr>
          <a:lstStyle/>
          <a:p>
            <a:pPr algn="ctr"/>
            <a:r>
              <a:rPr lang="en-US" dirty="0"/>
              <a:t>1914</a:t>
            </a:r>
          </a:p>
        </p:txBody>
      </p:sp>
      <p:sp>
        <p:nvSpPr>
          <p:cNvPr id="50" name="TextBox 49">
            <a:extLst>
              <a:ext uri="{FF2B5EF4-FFF2-40B4-BE49-F238E27FC236}">
                <a16:creationId xmlns:a16="http://schemas.microsoft.com/office/drawing/2014/main" id="{BC63AF02-0991-F547-8D30-893579687ACD}"/>
              </a:ext>
            </a:extLst>
          </p:cNvPr>
          <p:cNvSpPr txBox="1"/>
          <p:nvPr/>
        </p:nvSpPr>
        <p:spPr>
          <a:xfrm>
            <a:off x="2547804" y="2429834"/>
            <a:ext cx="2622384" cy="369332"/>
          </a:xfrm>
          <a:prstGeom prst="rect">
            <a:avLst/>
          </a:prstGeom>
          <a:noFill/>
        </p:spPr>
        <p:txBody>
          <a:bodyPr wrap="square" rtlCol="0">
            <a:spAutoFit/>
          </a:bodyPr>
          <a:lstStyle/>
          <a:p>
            <a:r>
              <a:rPr lang="en-US" dirty="0"/>
              <a:t>Harrison Narcotics Tax Act</a:t>
            </a:r>
          </a:p>
        </p:txBody>
      </p:sp>
      <p:cxnSp>
        <p:nvCxnSpPr>
          <p:cNvPr id="51" name="Straight Connector 50">
            <a:extLst>
              <a:ext uri="{FF2B5EF4-FFF2-40B4-BE49-F238E27FC236}">
                <a16:creationId xmlns:a16="http://schemas.microsoft.com/office/drawing/2014/main" id="{F0E3C383-2779-B345-9B55-D86606ED16A9}"/>
              </a:ext>
            </a:extLst>
          </p:cNvPr>
          <p:cNvCxnSpPr>
            <a:cxnSpLocks/>
          </p:cNvCxnSpPr>
          <p:nvPr/>
        </p:nvCxnSpPr>
        <p:spPr>
          <a:xfrm>
            <a:off x="2687741" y="2388818"/>
            <a:ext cx="2185352" cy="204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A05FF3D6-A270-C74A-9551-721D37F01781}"/>
              </a:ext>
            </a:extLst>
          </p:cNvPr>
          <p:cNvSpPr/>
          <p:nvPr/>
        </p:nvSpPr>
        <p:spPr>
          <a:xfrm>
            <a:off x="-42863" y="6564287"/>
            <a:ext cx="12234863" cy="33657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86E0B8C7-FAB0-3E4D-BA54-040E1F9A17EA}"/>
              </a:ext>
            </a:extLst>
          </p:cNvPr>
          <p:cNvSpPr txBox="1"/>
          <p:nvPr/>
        </p:nvSpPr>
        <p:spPr>
          <a:xfrm>
            <a:off x="4629782" y="6513307"/>
            <a:ext cx="2932436" cy="369332"/>
          </a:xfrm>
          <a:prstGeom prst="rect">
            <a:avLst/>
          </a:prstGeom>
          <a:noFill/>
        </p:spPr>
        <p:txBody>
          <a:bodyPr wrap="square" rtlCol="0">
            <a:spAutoFit/>
          </a:bodyPr>
          <a:lstStyle/>
          <a:p>
            <a:pPr algn="ctr"/>
            <a:r>
              <a:rPr lang="en-US" i="1" dirty="0">
                <a:solidFill>
                  <a:schemeClr val="bg1"/>
                </a:solidFill>
              </a:rPr>
              <a:t>Jim Crow Era</a:t>
            </a:r>
          </a:p>
        </p:txBody>
      </p:sp>
      <p:sp>
        <p:nvSpPr>
          <p:cNvPr id="86" name="TextBox 85">
            <a:extLst>
              <a:ext uri="{FF2B5EF4-FFF2-40B4-BE49-F238E27FC236}">
                <a16:creationId xmlns:a16="http://schemas.microsoft.com/office/drawing/2014/main" id="{AEFF7462-ABEA-8143-AA29-39F61CC52E88}"/>
              </a:ext>
            </a:extLst>
          </p:cNvPr>
          <p:cNvSpPr txBox="1"/>
          <p:nvPr/>
        </p:nvSpPr>
        <p:spPr>
          <a:xfrm>
            <a:off x="2208202" y="1147183"/>
            <a:ext cx="7867523" cy="677108"/>
          </a:xfrm>
          <a:prstGeom prst="rect">
            <a:avLst/>
          </a:prstGeom>
          <a:noFill/>
        </p:spPr>
        <p:txBody>
          <a:bodyPr wrap="square" rtlCol="0">
            <a:spAutoFit/>
          </a:bodyPr>
          <a:lstStyle/>
          <a:p>
            <a:r>
              <a:rPr lang="en-US" sz="2000" dirty="0">
                <a:latin typeface="+mj-lt"/>
              </a:rPr>
              <a:t>Historical injustices setting the stage for persistent injustices and disparities</a:t>
            </a:r>
            <a:r>
              <a:rPr lang="en-US" sz="2000" b="1" dirty="0">
                <a:solidFill>
                  <a:schemeClr val="tx2"/>
                </a:solidFill>
                <a:latin typeface="+mj-lt"/>
              </a:rPr>
              <a:t> </a:t>
            </a:r>
          </a:p>
          <a:p>
            <a:endParaRPr lang="en-US" dirty="0"/>
          </a:p>
        </p:txBody>
      </p:sp>
      <p:sp>
        <p:nvSpPr>
          <p:cNvPr id="29" name="Footer Placeholder 3">
            <a:extLst>
              <a:ext uri="{FF2B5EF4-FFF2-40B4-BE49-F238E27FC236}">
                <a16:creationId xmlns:a16="http://schemas.microsoft.com/office/drawing/2014/main" id="{2842BA73-72FD-2F48-91D3-9229AF9B6887}"/>
              </a:ext>
            </a:extLst>
          </p:cNvPr>
          <p:cNvSpPr txBox="1">
            <a:spLocks/>
          </p:cNvSpPr>
          <p:nvPr/>
        </p:nvSpPr>
        <p:spPr>
          <a:xfrm>
            <a:off x="141354" y="6606515"/>
            <a:ext cx="6917210" cy="25076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Camille Robinson</a:t>
            </a:r>
            <a:r>
              <a:rPr kumimoji="0" lang="en-US" sz="9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MPH</a:t>
            </a: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
        <p:nvSpPr>
          <p:cNvPr id="27" name="Rectangle 2">
            <a:extLst>
              <a:ext uri="{FF2B5EF4-FFF2-40B4-BE49-F238E27FC236}">
                <a16:creationId xmlns:a16="http://schemas.microsoft.com/office/drawing/2014/main" id="{D017E1D7-66BC-4024-AE87-F00C76B35F57}"/>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Historical Context in the US:</a:t>
            </a:r>
          </a:p>
        </p:txBody>
      </p:sp>
      <p:cxnSp>
        <p:nvCxnSpPr>
          <p:cNvPr id="38" name="Straight Connector 37">
            <a:extLst>
              <a:ext uri="{FF2B5EF4-FFF2-40B4-BE49-F238E27FC236}">
                <a16:creationId xmlns:a16="http://schemas.microsoft.com/office/drawing/2014/main" id="{E658A122-55CD-4200-B570-7742F1A1ED88}"/>
              </a:ext>
            </a:extLst>
          </p:cNvPr>
          <p:cNvCxnSpPr>
            <a:cxnSpLocks/>
          </p:cNvCxnSpPr>
          <p:nvPr/>
        </p:nvCxnSpPr>
        <p:spPr>
          <a:xfrm flipV="1">
            <a:off x="3845579" y="4261755"/>
            <a:ext cx="2282497" cy="183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C10E5BF-BBD8-4A12-89A3-2C162E68D1DC}"/>
              </a:ext>
            </a:extLst>
          </p:cNvPr>
          <p:cNvSpPr/>
          <p:nvPr/>
        </p:nvSpPr>
        <p:spPr>
          <a:xfrm>
            <a:off x="6066081" y="4122047"/>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5">
            <a:extLst>
              <a:ext uri="{FF2B5EF4-FFF2-40B4-BE49-F238E27FC236}">
                <a16:creationId xmlns:a16="http://schemas.microsoft.com/office/drawing/2014/main" id="{26422629-DDBB-475D-B0F9-1F3BA6B2DF30}"/>
              </a:ext>
            </a:extLst>
          </p:cNvPr>
          <p:cNvSpPr/>
          <p:nvPr/>
        </p:nvSpPr>
        <p:spPr>
          <a:xfrm>
            <a:off x="5844625" y="3900591"/>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8">
            <a:extLst>
              <a:ext uri="{FF2B5EF4-FFF2-40B4-BE49-F238E27FC236}">
                <a16:creationId xmlns:a16="http://schemas.microsoft.com/office/drawing/2014/main" id="{78B785F7-72D9-4721-912F-FDAF8407E7AE}"/>
              </a:ext>
            </a:extLst>
          </p:cNvPr>
          <p:cNvSpPr/>
          <p:nvPr/>
        </p:nvSpPr>
        <p:spPr>
          <a:xfrm>
            <a:off x="5666031" y="3707728"/>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2" name="Straight Connector 51">
            <a:extLst>
              <a:ext uri="{FF2B5EF4-FFF2-40B4-BE49-F238E27FC236}">
                <a16:creationId xmlns:a16="http://schemas.microsoft.com/office/drawing/2014/main" id="{BDB11A4C-E553-4C1C-8963-5F846F34F70A}"/>
              </a:ext>
            </a:extLst>
          </p:cNvPr>
          <p:cNvCxnSpPr>
            <a:cxnSpLocks/>
          </p:cNvCxnSpPr>
          <p:nvPr/>
        </p:nvCxnSpPr>
        <p:spPr>
          <a:xfrm>
            <a:off x="6208956" y="485070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A17AA380-A420-4D56-BDEF-CE5E3264EFF0}"/>
              </a:ext>
            </a:extLst>
          </p:cNvPr>
          <p:cNvSpPr/>
          <p:nvPr/>
        </p:nvSpPr>
        <p:spPr>
          <a:xfrm>
            <a:off x="6119576" y="559369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53">
            <a:extLst>
              <a:ext uri="{FF2B5EF4-FFF2-40B4-BE49-F238E27FC236}">
                <a16:creationId xmlns:a16="http://schemas.microsoft.com/office/drawing/2014/main" id="{0CF0E2BE-A2BD-45B7-95E8-1CF890D37251}"/>
              </a:ext>
            </a:extLst>
          </p:cNvPr>
          <p:cNvSpPr/>
          <p:nvPr/>
        </p:nvSpPr>
        <p:spPr>
          <a:xfrm>
            <a:off x="5554057" y="362899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F8AA9289-56B4-41F9-83A5-8E71CE35BD4C}"/>
              </a:ext>
            </a:extLst>
          </p:cNvPr>
          <p:cNvSpPr txBox="1"/>
          <p:nvPr/>
        </p:nvSpPr>
        <p:spPr>
          <a:xfrm>
            <a:off x="5482453" y="3188230"/>
            <a:ext cx="1453005" cy="369332"/>
          </a:xfrm>
          <a:prstGeom prst="rect">
            <a:avLst/>
          </a:prstGeom>
          <a:noFill/>
        </p:spPr>
        <p:txBody>
          <a:bodyPr wrap="square" rtlCol="0">
            <a:spAutoFit/>
          </a:bodyPr>
          <a:lstStyle/>
          <a:p>
            <a:pPr algn="ctr"/>
            <a:r>
              <a:rPr lang="en-US" dirty="0"/>
              <a:t>1930 – 1950s</a:t>
            </a:r>
          </a:p>
        </p:txBody>
      </p:sp>
      <p:sp>
        <p:nvSpPr>
          <p:cNvPr id="56" name="TextBox 55">
            <a:extLst>
              <a:ext uri="{FF2B5EF4-FFF2-40B4-BE49-F238E27FC236}">
                <a16:creationId xmlns:a16="http://schemas.microsoft.com/office/drawing/2014/main" id="{11EDA4B8-22ED-4964-B242-52F706726E65}"/>
              </a:ext>
            </a:extLst>
          </p:cNvPr>
          <p:cNvSpPr txBox="1"/>
          <p:nvPr/>
        </p:nvSpPr>
        <p:spPr>
          <a:xfrm>
            <a:off x="6198155" y="5717586"/>
            <a:ext cx="2282496" cy="646331"/>
          </a:xfrm>
          <a:prstGeom prst="rect">
            <a:avLst/>
          </a:prstGeom>
          <a:noFill/>
        </p:spPr>
        <p:txBody>
          <a:bodyPr wrap="square" rtlCol="0">
            <a:spAutoFit/>
          </a:bodyPr>
          <a:lstStyle/>
          <a:p>
            <a:r>
              <a:rPr lang="en-US" dirty="0"/>
              <a:t>HOLC Redlining Maps &amp; Federal Housing Act</a:t>
            </a:r>
          </a:p>
        </p:txBody>
      </p:sp>
      <p:cxnSp>
        <p:nvCxnSpPr>
          <p:cNvPr id="59" name="Straight Connector 58">
            <a:extLst>
              <a:ext uri="{FF2B5EF4-FFF2-40B4-BE49-F238E27FC236}">
                <a16:creationId xmlns:a16="http://schemas.microsoft.com/office/drawing/2014/main" id="{21C48C6C-C562-4141-8889-C5E447751B9C}"/>
              </a:ext>
            </a:extLst>
          </p:cNvPr>
          <p:cNvCxnSpPr>
            <a:cxnSpLocks/>
          </p:cNvCxnSpPr>
          <p:nvPr/>
        </p:nvCxnSpPr>
        <p:spPr>
          <a:xfrm>
            <a:off x="4143829" y="6367815"/>
            <a:ext cx="417285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E20388B-A3EB-4484-ADB8-B1DAA7444677}"/>
              </a:ext>
            </a:extLst>
          </p:cNvPr>
          <p:cNvSpPr txBox="1"/>
          <p:nvPr/>
        </p:nvSpPr>
        <p:spPr>
          <a:xfrm>
            <a:off x="4143829" y="5864620"/>
            <a:ext cx="2282496" cy="369332"/>
          </a:xfrm>
          <a:prstGeom prst="rect">
            <a:avLst/>
          </a:prstGeom>
          <a:noFill/>
        </p:spPr>
        <p:txBody>
          <a:bodyPr wrap="square" rtlCol="0">
            <a:spAutoFit/>
          </a:bodyPr>
          <a:lstStyle/>
          <a:p>
            <a:r>
              <a:rPr lang="en-US" dirty="0"/>
              <a:t>Marihuana Tax Act</a:t>
            </a:r>
          </a:p>
        </p:txBody>
      </p:sp>
    </p:spTree>
    <p:extLst>
      <p:ext uri="{BB962C8B-B14F-4D97-AF65-F5344CB8AC3E}">
        <p14:creationId xmlns:p14="http://schemas.microsoft.com/office/powerpoint/2010/main" val="24167797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par>
                          <p:cTn id="8" fill="hold">
                            <p:stCondLst>
                              <p:cond delay="25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anim calcmode="lin" valueType="num">
                                      <p:cBhvr>
                                        <p:cTn id="12" dur="250" fill="hold"/>
                                        <p:tgtEl>
                                          <p:spTgt spid="15"/>
                                        </p:tgtEl>
                                        <p:attrNameLst>
                                          <p:attrName>ppt_x</p:attrName>
                                        </p:attrNameLst>
                                      </p:cBhvr>
                                      <p:tavLst>
                                        <p:tav tm="0">
                                          <p:val>
                                            <p:strVal val="#ppt_x"/>
                                          </p:val>
                                        </p:tav>
                                        <p:tav tm="100000">
                                          <p:val>
                                            <p:strVal val="#ppt_x"/>
                                          </p:val>
                                        </p:tav>
                                      </p:tavLst>
                                    </p:anim>
                                    <p:anim calcmode="lin" valueType="num">
                                      <p:cBhvr>
                                        <p:cTn id="13" dur="25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50" fill="hold"/>
                                        <p:tgtEl>
                                          <p:spTgt spid="5"/>
                                        </p:tgtEl>
                                        <p:attrNameLst>
                                          <p:attrName>ppt_w</p:attrName>
                                        </p:attrNameLst>
                                      </p:cBhvr>
                                      <p:tavLst>
                                        <p:tav tm="0">
                                          <p:val>
                                            <p:fltVal val="0"/>
                                          </p:val>
                                        </p:tav>
                                        <p:tav tm="100000">
                                          <p:val>
                                            <p:strVal val="#ppt_w"/>
                                          </p:val>
                                        </p:tav>
                                      </p:tavLst>
                                    </p:anim>
                                    <p:anim calcmode="lin" valueType="num">
                                      <p:cBhvr>
                                        <p:cTn id="18" dur="250" fill="hold"/>
                                        <p:tgtEl>
                                          <p:spTgt spid="5"/>
                                        </p:tgtEl>
                                        <p:attrNameLst>
                                          <p:attrName>ppt_h</p:attrName>
                                        </p:attrNameLst>
                                      </p:cBhvr>
                                      <p:tavLst>
                                        <p:tav tm="0">
                                          <p:val>
                                            <p:fltVal val="0"/>
                                          </p:val>
                                        </p:tav>
                                        <p:tav tm="100000">
                                          <p:val>
                                            <p:strVal val="#ppt_h"/>
                                          </p:val>
                                        </p:tav>
                                      </p:tavLst>
                                    </p:anim>
                                    <p:animEffect transition="in" filter="fade">
                                      <p:cBhvr>
                                        <p:cTn id="19" dur="250"/>
                                        <p:tgtEl>
                                          <p:spTgt spid="5"/>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125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1750"/>
                            </p:stCondLst>
                            <p:childTnLst>
                              <p:par>
                                <p:cTn id="33" presetID="53" presetClass="entr" presetSubtype="16"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2250"/>
                            </p:stCondLst>
                            <p:childTnLst>
                              <p:par>
                                <p:cTn id="39" presetID="22" presetClass="entr" presetSubtype="1"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250"/>
                                        <p:tgtEl>
                                          <p:spTgt spid="10"/>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fltVal val="0"/>
                                          </p:val>
                                        </p:tav>
                                        <p:tav tm="100000">
                                          <p:val>
                                            <p:strVal val="#ppt_w"/>
                                          </p:val>
                                        </p:tav>
                                      </p:tavLst>
                                    </p:anim>
                                    <p:anim calcmode="lin" valueType="num">
                                      <p:cBhvr>
                                        <p:cTn id="46" dur="250" fill="hold"/>
                                        <p:tgtEl>
                                          <p:spTgt spid="12"/>
                                        </p:tgtEl>
                                        <p:attrNameLst>
                                          <p:attrName>ppt_h</p:attrName>
                                        </p:attrNameLst>
                                      </p:cBhvr>
                                      <p:tavLst>
                                        <p:tav tm="0">
                                          <p:val>
                                            <p:fltVal val="0"/>
                                          </p:val>
                                        </p:tav>
                                        <p:tav tm="100000">
                                          <p:val>
                                            <p:strVal val="#ppt_h"/>
                                          </p:val>
                                        </p:tav>
                                      </p:tavLst>
                                    </p:anim>
                                    <p:animEffect transition="in" filter="fade">
                                      <p:cBhvr>
                                        <p:cTn id="47" dur="250"/>
                                        <p:tgtEl>
                                          <p:spTgt spid="12"/>
                                        </p:tgtEl>
                                      </p:cBhvr>
                                    </p:animEffect>
                                  </p:childTnLst>
                                </p:cTn>
                              </p:par>
                            </p:childTnLst>
                          </p:cTn>
                        </p:par>
                        <p:par>
                          <p:cTn id="48" fill="hold">
                            <p:stCondLst>
                              <p:cond delay="2750"/>
                            </p:stCondLst>
                            <p:childTnLst>
                              <p:par>
                                <p:cTn id="49" presetID="2" presetClass="entr" presetSubtype="4"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3250"/>
                            </p:stCondLst>
                            <p:childTnLst>
                              <p:par>
                                <p:cTn id="54" presetID="22" presetClass="entr" presetSubtype="8"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3750"/>
                            </p:stCondLst>
                            <p:childTnLst>
                              <p:par>
                                <p:cTn id="58" presetID="22" presetClass="entr" presetSubtype="8"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par>
                          <p:cTn id="61" fill="hold">
                            <p:stCondLst>
                              <p:cond delay="4250"/>
                            </p:stCondLst>
                            <p:childTnLst>
                              <p:par>
                                <p:cTn id="62" presetID="42" presetClass="entr" presetSubtype="0" fill="hold" grpId="0" nodeType="after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anim calcmode="lin" valueType="num">
                                      <p:cBhvr>
                                        <p:cTn id="65" dur="500" fill="hold"/>
                                        <p:tgtEl>
                                          <p:spTgt spid="49"/>
                                        </p:tgtEl>
                                        <p:attrNameLst>
                                          <p:attrName>ppt_x</p:attrName>
                                        </p:attrNameLst>
                                      </p:cBhvr>
                                      <p:tavLst>
                                        <p:tav tm="0">
                                          <p:val>
                                            <p:strVal val="#ppt_x"/>
                                          </p:val>
                                        </p:tav>
                                        <p:tav tm="100000">
                                          <p:val>
                                            <p:strVal val="#ppt_x"/>
                                          </p:val>
                                        </p:tav>
                                      </p:tavLst>
                                    </p:anim>
                                    <p:anim calcmode="lin" valueType="num">
                                      <p:cBhvr>
                                        <p:cTn id="66" dur="500" fill="hold"/>
                                        <p:tgtEl>
                                          <p:spTgt spid="49"/>
                                        </p:tgtEl>
                                        <p:attrNameLst>
                                          <p:attrName>ppt_y</p:attrName>
                                        </p:attrNameLst>
                                      </p:cBhvr>
                                      <p:tavLst>
                                        <p:tav tm="0">
                                          <p:val>
                                            <p:strVal val="#ppt_y+.1"/>
                                          </p:val>
                                        </p:tav>
                                        <p:tav tm="100000">
                                          <p:val>
                                            <p:strVal val="#ppt_y"/>
                                          </p:val>
                                        </p:tav>
                                      </p:tavLst>
                                    </p:anim>
                                  </p:childTnLst>
                                </p:cTn>
                              </p:par>
                            </p:childTnLst>
                          </p:cTn>
                        </p:par>
                        <p:par>
                          <p:cTn id="67" fill="hold">
                            <p:stCondLst>
                              <p:cond delay="4750"/>
                            </p:stCondLst>
                            <p:childTnLst>
                              <p:par>
                                <p:cTn id="68" presetID="53" presetClass="entr" presetSubtype="16"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500" fill="hold"/>
                                        <p:tgtEl>
                                          <p:spTgt spid="43"/>
                                        </p:tgtEl>
                                        <p:attrNameLst>
                                          <p:attrName>ppt_w</p:attrName>
                                        </p:attrNameLst>
                                      </p:cBhvr>
                                      <p:tavLst>
                                        <p:tav tm="0">
                                          <p:val>
                                            <p:fltVal val="0"/>
                                          </p:val>
                                        </p:tav>
                                        <p:tav tm="100000">
                                          <p:val>
                                            <p:strVal val="#ppt_w"/>
                                          </p:val>
                                        </p:tav>
                                      </p:tavLst>
                                    </p:anim>
                                    <p:anim calcmode="lin" valueType="num">
                                      <p:cBhvr>
                                        <p:cTn id="71" dur="500" fill="hold"/>
                                        <p:tgtEl>
                                          <p:spTgt spid="43"/>
                                        </p:tgtEl>
                                        <p:attrNameLst>
                                          <p:attrName>ppt_h</p:attrName>
                                        </p:attrNameLst>
                                      </p:cBhvr>
                                      <p:tavLst>
                                        <p:tav tm="0">
                                          <p:val>
                                            <p:fltVal val="0"/>
                                          </p:val>
                                        </p:tav>
                                        <p:tav tm="100000">
                                          <p:val>
                                            <p:strVal val="#ppt_h"/>
                                          </p:val>
                                        </p:tav>
                                      </p:tavLst>
                                    </p:anim>
                                    <p:animEffect transition="in" filter="fade">
                                      <p:cBhvr>
                                        <p:cTn id="72" dur="500"/>
                                        <p:tgtEl>
                                          <p:spTgt spid="43"/>
                                        </p:tgtEl>
                                      </p:cBhvr>
                                    </p:animEffect>
                                  </p:childTnLst>
                                </p:cTn>
                              </p:par>
                            </p:childTnLst>
                          </p:cTn>
                        </p:par>
                        <p:par>
                          <p:cTn id="73" fill="hold">
                            <p:stCondLst>
                              <p:cond delay="5250"/>
                            </p:stCondLst>
                            <p:childTnLst>
                              <p:par>
                                <p:cTn id="74" presetID="53" presetClass="entr" presetSubtype="16"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p:cTn id="76" dur="500" fill="hold"/>
                                        <p:tgtEl>
                                          <p:spTgt spid="44"/>
                                        </p:tgtEl>
                                        <p:attrNameLst>
                                          <p:attrName>ppt_w</p:attrName>
                                        </p:attrNameLst>
                                      </p:cBhvr>
                                      <p:tavLst>
                                        <p:tav tm="0">
                                          <p:val>
                                            <p:fltVal val="0"/>
                                          </p:val>
                                        </p:tav>
                                        <p:tav tm="100000">
                                          <p:val>
                                            <p:strVal val="#ppt_w"/>
                                          </p:val>
                                        </p:tav>
                                      </p:tavLst>
                                    </p:anim>
                                    <p:anim calcmode="lin" valueType="num">
                                      <p:cBhvr>
                                        <p:cTn id="77" dur="500" fill="hold"/>
                                        <p:tgtEl>
                                          <p:spTgt spid="44"/>
                                        </p:tgtEl>
                                        <p:attrNameLst>
                                          <p:attrName>ppt_h</p:attrName>
                                        </p:attrNameLst>
                                      </p:cBhvr>
                                      <p:tavLst>
                                        <p:tav tm="0">
                                          <p:val>
                                            <p:fltVal val="0"/>
                                          </p:val>
                                        </p:tav>
                                        <p:tav tm="100000">
                                          <p:val>
                                            <p:strVal val="#ppt_h"/>
                                          </p:val>
                                        </p:tav>
                                      </p:tavLst>
                                    </p:anim>
                                    <p:animEffect transition="in" filter="fade">
                                      <p:cBhvr>
                                        <p:cTn id="78" dur="500"/>
                                        <p:tgtEl>
                                          <p:spTgt spid="44"/>
                                        </p:tgtEl>
                                      </p:cBhvr>
                                    </p:animEffect>
                                  </p:childTnLst>
                                </p:cTn>
                              </p:par>
                            </p:childTnLst>
                          </p:cTn>
                        </p:par>
                        <p:par>
                          <p:cTn id="79" fill="hold">
                            <p:stCondLst>
                              <p:cond delay="5750"/>
                            </p:stCondLst>
                            <p:childTnLst>
                              <p:par>
                                <p:cTn id="80" presetID="53" presetClass="entr" presetSubtype="16"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p:cTn id="82" dur="500" fill="hold"/>
                                        <p:tgtEl>
                                          <p:spTgt spid="45"/>
                                        </p:tgtEl>
                                        <p:attrNameLst>
                                          <p:attrName>ppt_w</p:attrName>
                                        </p:attrNameLst>
                                      </p:cBhvr>
                                      <p:tavLst>
                                        <p:tav tm="0">
                                          <p:val>
                                            <p:fltVal val="0"/>
                                          </p:val>
                                        </p:tav>
                                        <p:tav tm="100000">
                                          <p:val>
                                            <p:strVal val="#ppt_w"/>
                                          </p:val>
                                        </p:tav>
                                      </p:tavLst>
                                    </p:anim>
                                    <p:anim calcmode="lin" valueType="num">
                                      <p:cBhvr>
                                        <p:cTn id="83" dur="500" fill="hold"/>
                                        <p:tgtEl>
                                          <p:spTgt spid="45"/>
                                        </p:tgtEl>
                                        <p:attrNameLst>
                                          <p:attrName>ppt_h</p:attrName>
                                        </p:attrNameLst>
                                      </p:cBhvr>
                                      <p:tavLst>
                                        <p:tav tm="0">
                                          <p:val>
                                            <p:fltVal val="0"/>
                                          </p:val>
                                        </p:tav>
                                        <p:tav tm="100000">
                                          <p:val>
                                            <p:strVal val="#ppt_h"/>
                                          </p:val>
                                        </p:tav>
                                      </p:tavLst>
                                    </p:anim>
                                    <p:animEffect transition="in" filter="fade">
                                      <p:cBhvr>
                                        <p:cTn id="84" dur="500"/>
                                        <p:tgtEl>
                                          <p:spTgt spid="45"/>
                                        </p:tgtEl>
                                      </p:cBhvr>
                                    </p:animEffect>
                                  </p:childTnLst>
                                </p:cTn>
                              </p:par>
                            </p:childTnLst>
                          </p:cTn>
                        </p:par>
                        <p:par>
                          <p:cTn id="85" fill="hold">
                            <p:stCondLst>
                              <p:cond delay="6250"/>
                            </p:stCondLst>
                            <p:childTnLst>
                              <p:par>
                                <p:cTn id="86" presetID="53" presetClass="entr" presetSubtype="16" fill="hold" grpId="0" nodeType="after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p:cTn id="88" dur="500" fill="hold"/>
                                        <p:tgtEl>
                                          <p:spTgt spid="48"/>
                                        </p:tgtEl>
                                        <p:attrNameLst>
                                          <p:attrName>ppt_w</p:attrName>
                                        </p:attrNameLst>
                                      </p:cBhvr>
                                      <p:tavLst>
                                        <p:tav tm="0">
                                          <p:val>
                                            <p:fltVal val="0"/>
                                          </p:val>
                                        </p:tav>
                                        <p:tav tm="100000">
                                          <p:val>
                                            <p:strVal val="#ppt_w"/>
                                          </p:val>
                                        </p:tav>
                                      </p:tavLst>
                                    </p:anim>
                                    <p:anim calcmode="lin" valueType="num">
                                      <p:cBhvr>
                                        <p:cTn id="89" dur="500" fill="hold"/>
                                        <p:tgtEl>
                                          <p:spTgt spid="48"/>
                                        </p:tgtEl>
                                        <p:attrNameLst>
                                          <p:attrName>ppt_h</p:attrName>
                                        </p:attrNameLst>
                                      </p:cBhvr>
                                      <p:tavLst>
                                        <p:tav tm="0">
                                          <p:val>
                                            <p:fltVal val="0"/>
                                          </p:val>
                                        </p:tav>
                                        <p:tav tm="100000">
                                          <p:val>
                                            <p:strVal val="#ppt_h"/>
                                          </p:val>
                                        </p:tav>
                                      </p:tavLst>
                                    </p:anim>
                                    <p:animEffect transition="in" filter="fade">
                                      <p:cBhvr>
                                        <p:cTn id="90" dur="500"/>
                                        <p:tgtEl>
                                          <p:spTgt spid="48"/>
                                        </p:tgtEl>
                                      </p:cBhvr>
                                    </p:animEffect>
                                  </p:childTnLst>
                                </p:cTn>
                              </p:par>
                            </p:childTnLst>
                          </p:cTn>
                        </p:par>
                        <p:par>
                          <p:cTn id="91" fill="hold">
                            <p:stCondLst>
                              <p:cond delay="6750"/>
                            </p:stCondLst>
                            <p:childTnLst>
                              <p:par>
                                <p:cTn id="92" presetID="22" presetClass="entr" presetSubtype="4" fill="hold" nodeType="after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down)">
                                      <p:cBhvr>
                                        <p:cTn id="94" dur="500"/>
                                        <p:tgtEl>
                                          <p:spTgt spid="46"/>
                                        </p:tgtEl>
                                      </p:cBhvr>
                                    </p:animEffect>
                                  </p:childTnLst>
                                </p:cTn>
                              </p:par>
                            </p:childTnLst>
                          </p:cTn>
                        </p:par>
                        <p:par>
                          <p:cTn id="95" fill="hold">
                            <p:stCondLst>
                              <p:cond delay="7250"/>
                            </p:stCondLst>
                            <p:childTnLst>
                              <p:par>
                                <p:cTn id="96" presetID="53" presetClass="entr" presetSubtype="16"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childTnLst>
                          </p:cTn>
                        </p:par>
                        <p:par>
                          <p:cTn id="101" fill="hold">
                            <p:stCondLst>
                              <p:cond delay="7750"/>
                            </p:stCondLst>
                            <p:childTnLst>
                              <p:par>
                                <p:cTn id="102" presetID="2" presetClass="entr" presetSubtype="1" fill="hold" grpId="0" nodeType="after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fill="hold"/>
                                        <p:tgtEl>
                                          <p:spTgt spid="50"/>
                                        </p:tgtEl>
                                        <p:attrNameLst>
                                          <p:attrName>ppt_x</p:attrName>
                                        </p:attrNameLst>
                                      </p:cBhvr>
                                      <p:tavLst>
                                        <p:tav tm="0">
                                          <p:val>
                                            <p:strVal val="#ppt_x"/>
                                          </p:val>
                                        </p:tav>
                                        <p:tav tm="100000">
                                          <p:val>
                                            <p:strVal val="#ppt_x"/>
                                          </p:val>
                                        </p:tav>
                                      </p:tavLst>
                                    </p:anim>
                                    <p:anim calcmode="lin" valueType="num">
                                      <p:cBhvr additive="base">
                                        <p:cTn id="105" dur="500" fill="hold"/>
                                        <p:tgtEl>
                                          <p:spTgt spid="50"/>
                                        </p:tgtEl>
                                        <p:attrNameLst>
                                          <p:attrName>ppt_y</p:attrName>
                                        </p:attrNameLst>
                                      </p:cBhvr>
                                      <p:tavLst>
                                        <p:tav tm="0">
                                          <p:val>
                                            <p:strVal val="0-#ppt_h/2"/>
                                          </p:val>
                                        </p:tav>
                                        <p:tav tm="100000">
                                          <p:val>
                                            <p:strVal val="#ppt_y"/>
                                          </p:val>
                                        </p:tav>
                                      </p:tavLst>
                                    </p:anim>
                                  </p:childTnLst>
                                </p:cTn>
                              </p:par>
                            </p:childTnLst>
                          </p:cTn>
                        </p:par>
                        <p:par>
                          <p:cTn id="106" fill="hold">
                            <p:stCondLst>
                              <p:cond delay="8250"/>
                            </p:stCondLst>
                            <p:childTnLst>
                              <p:par>
                                <p:cTn id="107" presetID="22" presetClass="entr" presetSubtype="8" fill="hold"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8750"/>
                            </p:stCondLst>
                            <p:childTnLst>
                              <p:par>
                                <p:cTn id="111" presetID="22" presetClass="entr" presetSubtype="8" fill="hold" nodeType="after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wipe(left)">
                                      <p:cBhvr>
                                        <p:cTn id="113" dur="500"/>
                                        <p:tgtEl>
                                          <p:spTgt spid="38"/>
                                        </p:tgtEl>
                                      </p:cBhvr>
                                    </p:animEffect>
                                  </p:childTnLst>
                                </p:cTn>
                              </p:par>
                            </p:childTnLst>
                          </p:cTn>
                        </p:par>
                        <p:par>
                          <p:cTn id="114" fill="hold">
                            <p:stCondLst>
                              <p:cond delay="9250"/>
                            </p:stCondLst>
                            <p:childTnLst>
                              <p:par>
                                <p:cTn id="115" presetID="47" presetClass="entr" presetSubtype="0" fill="hold" grpId="0" nodeType="after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250"/>
                                        <p:tgtEl>
                                          <p:spTgt spid="55"/>
                                        </p:tgtEl>
                                      </p:cBhvr>
                                    </p:animEffect>
                                    <p:anim calcmode="lin" valueType="num">
                                      <p:cBhvr>
                                        <p:cTn id="118" dur="250" fill="hold"/>
                                        <p:tgtEl>
                                          <p:spTgt spid="55"/>
                                        </p:tgtEl>
                                        <p:attrNameLst>
                                          <p:attrName>ppt_x</p:attrName>
                                        </p:attrNameLst>
                                      </p:cBhvr>
                                      <p:tavLst>
                                        <p:tav tm="0">
                                          <p:val>
                                            <p:strVal val="#ppt_x"/>
                                          </p:val>
                                        </p:tav>
                                        <p:tav tm="100000">
                                          <p:val>
                                            <p:strVal val="#ppt_x"/>
                                          </p:val>
                                        </p:tav>
                                      </p:tavLst>
                                    </p:anim>
                                    <p:anim calcmode="lin" valueType="num">
                                      <p:cBhvr>
                                        <p:cTn id="119" dur="250" fill="hold"/>
                                        <p:tgtEl>
                                          <p:spTgt spid="55"/>
                                        </p:tgtEl>
                                        <p:attrNameLst>
                                          <p:attrName>ppt_y</p:attrName>
                                        </p:attrNameLst>
                                      </p:cBhvr>
                                      <p:tavLst>
                                        <p:tav tm="0">
                                          <p:val>
                                            <p:strVal val="#ppt_y-.1"/>
                                          </p:val>
                                        </p:tav>
                                        <p:tav tm="100000">
                                          <p:val>
                                            <p:strVal val="#ppt_y"/>
                                          </p:val>
                                        </p:tav>
                                      </p:tavLst>
                                    </p:anim>
                                  </p:childTnLst>
                                </p:cTn>
                              </p:par>
                            </p:childTnLst>
                          </p:cTn>
                        </p:par>
                        <p:par>
                          <p:cTn id="120" fill="hold">
                            <p:stCondLst>
                              <p:cond delay="9500"/>
                            </p:stCondLst>
                            <p:childTnLst>
                              <p:par>
                                <p:cTn id="121" presetID="53" presetClass="entr" presetSubtype="16" fill="hold" grpId="0" nodeType="afterEffect">
                                  <p:stCondLst>
                                    <p:cond delay="0"/>
                                  </p:stCondLst>
                                  <p:childTnLst>
                                    <p:set>
                                      <p:cBhvr>
                                        <p:cTn id="122" dur="1" fill="hold">
                                          <p:stCondLst>
                                            <p:cond delay="0"/>
                                          </p:stCondLst>
                                        </p:cTn>
                                        <p:tgtEl>
                                          <p:spTgt spid="40"/>
                                        </p:tgtEl>
                                        <p:attrNameLst>
                                          <p:attrName>style.visibility</p:attrName>
                                        </p:attrNameLst>
                                      </p:cBhvr>
                                      <p:to>
                                        <p:strVal val="visible"/>
                                      </p:to>
                                    </p:set>
                                    <p:anim calcmode="lin" valueType="num">
                                      <p:cBhvr>
                                        <p:cTn id="123" dur="250" fill="hold"/>
                                        <p:tgtEl>
                                          <p:spTgt spid="40"/>
                                        </p:tgtEl>
                                        <p:attrNameLst>
                                          <p:attrName>ppt_w</p:attrName>
                                        </p:attrNameLst>
                                      </p:cBhvr>
                                      <p:tavLst>
                                        <p:tav tm="0">
                                          <p:val>
                                            <p:fltVal val="0"/>
                                          </p:val>
                                        </p:tav>
                                        <p:tav tm="100000">
                                          <p:val>
                                            <p:strVal val="#ppt_w"/>
                                          </p:val>
                                        </p:tav>
                                      </p:tavLst>
                                    </p:anim>
                                    <p:anim calcmode="lin" valueType="num">
                                      <p:cBhvr>
                                        <p:cTn id="124" dur="250" fill="hold"/>
                                        <p:tgtEl>
                                          <p:spTgt spid="40"/>
                                        </p:tgtEl>
                                        <p:attrNameLst>
                                          <p:attrName>ppt_h</p:attrName>
                                        </p:attrNameLst>
                                      </p:cBhvr>
                                      <p:tavLst>
                                        <p:tav tm="0">
                                          <p:val>
                                            <p:fltVal val="0"/>
                                          </p:val>
                                        </p:tav>
                                        <p:tav tm="100000">
                                          <p:val>
                                            <p:strVal val="#ppt_h"/>
                                          </p:val>
                                        </p:tav>
                                      </p:tavLst>
                                    </p:anim>
                                    <p:animEffect transition="in" filter="fade">
                                      <p:cBhvr>
                                        <p:cTn id="125" dur="250"/>
                                        <p:tgtEl>
                                          <p:spTgt spid="40"/>
                                        </p:tgtEl>
                                      </p:cBhvr>
                                    </p:animEffect>
                                  </p:childTnLst>
                                </p:cTn>
                              </p:par>
                            </p:childTnLst>
                          </p:cTn>
                        </p:par>
                        <p:par>
                          <p:cTn id="126" fill="hold">
                            <p:stCondLst>
                              <p:cond delay="9750"/>
                            </p:stCondLst>
                            <p:childTnLst>
                              <p:par>
                                <p:cTn id="127" presetID="53" presetClass="entr" presetSubtype="16" fill="hold" grpId="0" nodeType="afterEffect">
                                  <p:stCondLst>
                                    <p:cond delay="0"/>
                                  </p:stCondLst>
                                  <p:childTnLst>
                                    <p:set>
                                      <p:cBhvr>
                                        <p:cTn id="128" dur="1" fill="hold">
                                          <p:stCondLst>
                                            <p:cond delay="0"/>
                                          </p:stCondLst>
                                        </p:cTn>
                                        <p:tgtEl>
                                          <p:spTgt spid="41"/>
                                        </p:tgtEl>
                                        <p:attrNameLst>
                                          <p:attrName>style.visibility</p:attrName>
                                        </p:attrNameLst>
                                      </p:cBhvr>
                                      <p:to>
                                        <p:strVal val="visible"/>
                                      </p:to>
                                    </p:set>
                                    <p:anim calcmode="lin" valueType="num">
                                      <p:cBhvr>
                                        <p:cTn id="129" dur="500" fill="hold"/>
                                        <p:tgtEl>
                                          <p:spTgt spid="41"/>
                                        </p:tgtEl>
                                        <p:attrNameLst>
                                          <p:attrName>ppt_w</p:attrName>
                                        </p:attrNameLst>
                                      </p:cBhvr>
                                      <p:tavLst>
                                        <p:tav tm="0">
                                          <p:val>
                                            <p:fltVal val="0"/>
                                          </p:val>
                                        </p:tav>
                                        <p:tav tm="100000">
                                          <p:val>
                                            <p:strVal val="#ppt_w"/>
                                          </p:val>
                                        </p:tav>
                                      </p:tavLst>
                                    </p:anim>
                                    <p:anim calcmode="lin" valueType="num">
                                      <p:cBhvr>
                                        <p:cTn id="130" dur="500" fill="hold"/>
                                        <p:tgtEl>
                                          <p:spTgt spid="41"/>
                                        </p:tgtEl>
                                        <p:attrNameLst>
                                          <p:attrName>ppt_h</p:attrName>
                                        </p:attrNameLst>
                                      </p:cBhvr>
                                      <p:tavLst>
                                        <p:tav tm="0">
                                          <p:val>
                                            <p:fltVal val="0"/>
                                          </p:val>
                                        </p:tav>
                                        <p:tav tm="100000">
                                          <p:val>
                                            <p:strVal val="#ppt_h"/>
                                          </p:val>
                                        </p:tav>
                                      </p:tavLst>
                                    </p:anim>
                                    <p:animEffect transition="in" filter="fade">
                                      <p:cBhvr>
                                        <p:cTn id="131" dur="500"/>
                                        <p:tgtEl>
                                          <p:spTgt spid="41"/>
                                        </p:tgtEl>
                                      </p:cBhvr>
                                    </p:animEffect>
                                  </p:childTnLst>
                                </p:cTn>
                              </p:par>
                            </p:childTnLst>
                          </p:cTn>
                        </p:par>
                        <p:par>
                          <p:cTn id="132" fill="hold">
                            <p:stCondLst>
                              <p:cond delay="10250"/>
                            </p:stCondLst>
                            <p:childTnLst>
                              <p:par>
                                <p:cTn id="133" presetID="53" presetClass="entr" presetSubtype="16" fill="hold" grpId="0" nodeType="afterEffect">
                                  <p:stCondLst>
                                    <p:cond delay="0"/>
                                  </p:stCondLst>
                                  <p:childTnLst>
                                    <p:set>
                                      <p:cBhvr>
                                        <p:cTn id="134" dur="1" fill="hold">
                                          <p:stCondLst>
                                            <p:cond delay="0"/>
                                          </p:stCondLst>
                                        </p:cTn>
                                        <p:tgtEl>
                                          <p:spTgt spid="42"/>
                                        </p:tgtEl>
                                        <p:attrNameLst>
                                          <p:attrName>style.visibility</p:attrName>
                                        </p:attrNameLst>
                                      </p:cBhvr>
                                      <p:to>
                                        <p:strVal val="visible"/>
                                      </p:to>
                                    </p:set>
                                    <p:anim calcmode="lin" valueType="num">
                                      <p:cBhvr>
                                        <p:cTn id="135" dur="500" fill="hold"/>
                                        <p:tgtEl>
                                          <p:spTgt spid="42"/>
                                        </p:tgtEl>
                                        <p:attrNameLst>
                                          <p:attrName>ppt_w</p:attrName>
                                        </p:attrNameLst>
                                      </p:cBhvr>
                                      <p:tavLst>
                                        <p:tav tm="0">
                                          <p:val>
                                            <p:fltVal val="0"/>
                                          </p:val>
                                        </p:tav>
                                        <p:tav tm="100000">
                                          <p:val>
                                            <p:strVal val="#ppt_w"/>
                                          </p:val>
                                        </p:tav>
                                      </p:tavLst>
                                    </p:anim>
                                    <p:anim calcmode="lin" valueType="num">
                                      <p:cBhvr>
                                        <p:cTn id="136" dur="500" fill="hold"/>
                                        <p:tgtEl>
                                          <p:spTgt spid="42"/>
                                        </p:tgtEl>
                                        <p:attrNameLst>
                                          <p:attrName>ppt_h</p:attrName>
                                        </p:attrNameLst>
                                      </p:cBhvr>
                                      <p:tavLst>
                                        <p:tav tm="0">
                                          <p:val>
                                            <p:fltVal val="0"/>
                                          </p:val>
                                        </p:tav>
                                        <p:tav tm="100000">
                                          <p:val>
                                            <p:strVal val="#ppt_h"/>
                                          </p:val>
                                        </p:tav>
                                      </p:tavLst>
                                    </p:anim>
                                    <p:animEffect transition="in" filter="fade">
                                      <p:cBhvr>
                                        <p:cTn id="137" dur="500"/>
                                        <p:tgtEl>
                                          <p:spTgt spid="42"/>
                                        </p:tgtEl>
                                      </p:cBhvr>
                                    </p:animEffect>
                                  </p:childTnLst>
                                </p:cTn>
                              </p:par>
                            </p:childTnLst>
                          </p:cTn>
                        </p:par>
                        <p:par>
                          <p:cTn id="138" fill="hold">
                            <p:stCondLst>
                              <p:cond delay="10750"/>
                            </p:stCondLst>
                            <p:childTnLst>
                              <p:par>
                                <p:cTn id="139" presetID="53" presetClass="entr" presetSubtype="16" fill="hold" grpId="0" nodeType="afterEffect">
                                  <p:stCondLst>
                                    <p:cond delay="0"/>
                                  </p:stCondLst>
                                  <p:childTnLst>
                                    <p:set>
                                      <p:cBhvr>
                                        <p:cTn id="140" dur="1" fill="hold">
                                          <p:stCondLst>
                                            <p:cond delay="0"/>
                                          </p:stCondLst>
                                        </p:cTn>
                                        <p:tgtEl>
                                          <p:spTgt spid="54"/>
                                        </p:tgtEl>
                                        <p:attrNameLst>
                                          <p:attrName>style.visibility</p:attrName>
                                        </p:attrNameLst>
                                      </p:cBhvr>
                                      <p:to>
                                        <p:strVal val="visible"/>
                                      </p:to>
                                    </p:set>
                                    <p:anim calcmode="lin" valueType="num">
                                      <p:cBhvr>
                                        <p:cTn id="141" dur="500" fill="hold"/>
                                        <p:tgtEl>
                                          <p:spTgt spid="54"/>
                                        </p:tgtEl>
                                        <p:attrNameLst>
                                          <p:attrName>ppt_w</p:attrName>
                                        </p:attrNameLst>
                                      </p:cBhvr>
                                      <p:tavLst>
                                        <p:tav tm="0">
                                          <p:val>
                                            <p:fltVal val="0"/>
                                          </p:val>
                                        </p:tav>
                                        <p:tav tm="100000">
                                          <p:val>
                                            <p:strVal val="#ppt_w"/>
                                          </p:val>
                                        </p:tav>
                                      </p:tavLst>
                                    </p:anim>
                                    <p:anim calcmode="lin" valueType="num">
                                      <p:cBhvr>
                                        <p:cTn id="142" dur="500" fill="hold"/>
                                        <p:tgtEl>
                                          <p:spTgt spid="54"/>
                                        </p:tgtEl>
                                        <p:attrNameLst>
                                          <p:attrName>ppt_h</p:attrName>
                                        </p:attrNameLst>
                                      </p:cBhvr>
                                      <p:tavLst>
                                        <p:tav tm="0">
                                          <p:val>
                                            <p:fltVal val="0"/>
                                          </p:val>
                                        </p:tav>
                                        <p:tav tm="100000">
                                          <p:val>
                                            <p:strVal val="#ppt_h"/>
                                          </p:val>
                                        </p:tav>
                                      </p:tavLst>
                                    </p:anim>
                                    <p:animEffect transition="in" filter="fade">
                                      <p:cBhvr>
                                        <p:cTn id="143" dur="500"/>
                                        <p:tgtEl>
                                          <p:spTgt spid="54"/>
                                        </p:tgtEl>
                                      </p:cBhvr>
                                    </p:animEffect>
                                  </p:childTnLst>
                                </p:cTn>
                              </p:par>
                            </p:childTnLst>
                          </p:cTn>
                        </p:par>
                        <p:par>
                          <p:cTn id="144" fill="hold">
                            <p:stCondLst>
                              <p:cond delay="11250"/>
                            </p:stCondLst>
                            <p:childTnLst>
                              <p:par>
                                <p:cTn id="145" presetID="22" presetClass="entr" presetSubtype="1" fill="hold" nodeType="after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wipe(up)">
                                      <p:cBhvr>
                                        <p:cTn id="147" dur="250"/>
                                        <p:tgtEl>
                                          <p:spTgt spid="52"/>
                                        </p:tgtEl>
                                      </p:cBhvr>
                                    </p:animEffect>
                                  </p:childTnLst>
                                </p:cTn>
                              </p:par>
                            </p:childTnLst>
                          </p:cTn>
                        </p:par>
                        <p:par>
                          <p:cTn id="148" fill="hold">
                            <p:stCondLst>
                              <p:cond delay="11500"/>
                            </p:stCondLst>
                            <p:childTnLst>
                              <p:par>
                                <p:cTn id="149" presetID="53" presetClass="entr" presetSubtype="16" fill="hold" grpId="0" nodeType="afterEffect">
                                  <p:stCondLst>
                                    <p:cond delay="0"/>
                                  </p:stCondLst>
                                  <p:childTnLst>
                                    <p:set>
                                      <p:cBhvr>
                                        <p:cTn id="150" dur="1" fill="hold">
                                          <p:stCondLst>
                                            <p:cond delay="0"/>
                                          </p:stCondLst>
                                        </p:cTn>
                                        <p:tgtEl>
                                          <p:spTgt spid="53"/>
                                        </p:tgtEl>
                                        <p:attrNameLst>
                                          <p:attrName>style.visibility</p:attrName>
                                        </p:attrNameLst>
                                      </p:cBhvr>
                                      <p:to>
                                        <p:strVal val="visible"/>
                                      </p:to>
                                    </p:set>
                                    <p:anim calcmode="lin" valueType="num">
                                      <p:cBhvr>
                                        <p:cTn id="151" dur="250" fill="hold"/>
                                        <p:tgtEl>
                                          <p:spTgt spid="53"/>
                                        </p:tgtEl>
                                        <p:attrNameLst>
                                          <p:attrName>ppt_w</p:attrName>
                                        </p:attrNameLst>
                                      </p:cBhvr>
                                      <p:tavLst>
                                        <p:tav tm="0">
                                          <p:val>
                                            <p:fltVal val="0"/>
                                          </p:val>
                                        </p:tav>
                                        <p:tav tm="100000">
                                          <p:val>
                                            <p:strVal val="#ppt_w"/>
                                          </p:val>
                                        </p:tav>
                                      </p:tavLst>
                                    </p:anim>
                                    <p:anim calcmode="lin" valueType="num">
                                      <p:cBhvr>
                                        <p:cTn id="152" dur="250" fill="hold"/>
                                        <p:tgtEl>
                                          <p:spTgt spid="53"/>
                                        </p:tgtEl>
                                        <p:attrNameLst>
                                          <p:attrName>ppt_h</p:attrName>
                                        </p:attrNameLst>
                                      </p:cBhvr>
                                      <p:tavLst>
                                        <p:tav tm="0">
                                          <p:val>
                                            <p:fltVal val="0"/>
                                          </p:val>
                                        </p:tav>
                                        <p:tav tm="100000">
                                          <p:val>
                                            <p:strVal val="#ppt_h"/>
                                          </p:val>
                                        </p:tav>
                                      </p:tavLst>
                                    </p:anim>
                                    <p:animEffect transition="in" filter="fade">
                                      <p:cBhvr>
                                        <p:cTn id="153" dur="250"/>
                                        <p:tgtEl>
                                          <p:spTgt spid="53"/>
                                        </p:tgtEl>
                                      </p:cBhvr>
                                    </p:animEffect>
                                  </p:childTnLst>
                                </p:cTn>
                              </p:par>
                            </p:childTnLst>
                          </p:cTn>
                        </p:par>
                        <p:par>
                          <p:cTn id="154" fill="hold">
                            <p:stCondLst>
                              <p:cond delay="11750"/>
                            </p:stCondLst>
                            <p:childTnLst>
                              <p:par>
                                <p:cTn id="155" presetID="2" presetClass="entr" presetSubtype="4" fill="hold" grpId="0" nodeType="afterEffect">
                                  <p:stCondLst>
                                    <p:cond delay="0"/>
                                  </p:stCondLst>
                                  <p:childTnLst>
                                    <p:set>
                                      <p:cBhvr>
                                        <p:cTn id="156" dur="1" fill="hold">
                                          <p:stCondLst>
                                            <p:cond delay="0"/>
                                          </p:stCondLst>
                                        </p:cTn>
                                        <p:tgtEl>
                                          <p:spTgt spid="56"/>
                                        </p:tgtEl>
                                        <p:attrNameLst>
                                          <p:attrName>style.visibility</p:attrName>
                                        </p:attrNameLst>
                                      </p:cBhvr>
                                      <p:to>
                                        <p:strVal val="visible"/>
                                      </p:to>
                                    </p:set>
                                    <p:anim calcmode="lin" valueType="num">
                                      <p:cBhvr additive="base">
                                        <p:cTn id="157" dur="500" fill="hold"/>
                                        <p:tgtEl>
                                          <p:spTgt spid="56"/>
                                        </p:tgtEl>
                                        <p:attrNameLst>
                                          <p:attrName>ppt_x</p:attrName>
                                        </p:attrNameLst>
                                      </p:cBhvr>
                                      <p:tavLst>
                                        <p:tav tm="0">
                                          <p:val>
                                            <p:strVal val="#ppt_x"/>
                                          </p:val>
                                        </p:tav>
                                        <p:tav tm="100000">
                                          <p:val>
                                            <p:strVal val="#ppt_x"/>
                                          </p:val>
                                        </p:tav>
                                      </p:tavLst>
                                    </p:anim>
                                    <p:anim calcmode="lin" valueType="num">
                                      <p:cBhvr additive="base">
                                        <p:cTn id="158" dur="500" fill="hold"/>
                                        <p:tgtEl>
                                          <p:spTgt spid="56"/>
                                        </p:tgtEl>
                                        <p:attrNameLst>
                                          <p:attrName>ppt_y</p:attrName>
                                        </p:attrNameLst>
                                      </p:cBhvr>
                                      <p:tavLst>
                                        <p:tav tm="0">
                                          <p:val>
                                            <p:strVal val="1+#ppt_h/2"/>
                                          </p:val>
                                        </p:tav>
                                        <p:tav tm="100000">
                                          <p:val>
                                            <p:strVal val="#ppt_y"/>
                                          </p:val>
                                        </p:tav>
                                      </p:tavLst>
                                    </p:anim>
                                  </p:childTnLst>
                                </p:cTn>
                              </p:par>
                            </p:childTnLst>
                          </p:cTn>
                        </p:par>
                        <p:par>
                          <p:cTn id="159" fill="hold">
                            <p:stCondLst>
                              <p:cond delay="12250"/>
                            </p:stCondLst>
                            <p:childTnLst>
                              <p:par>
                                <p:cTn id="160" presetID="22" presetClass="entr" presetSubtype="8" fill="hold" nodeType="afterEffect">
                                  <p:stCondLst>
                                    <p:cond delay="0"/>
                                  </p:stCondLst>
                                  <p:childTnLst>
                                    <p:set>
                                      <p:cBhvr>
                                        <p:cTn id="161" dur="1" fill="hold">
                                          <p:stCondLst>
                                            <p:cond delay="0"/>
                                          </p:stCondLst>
                                        </p:cTn>
                                        <p:tgtEl>
                                          <p:spTgt spid="59"/>
                                        </p:tgtEl>
                                        <p:attrNameLst>
                                          <p:attrName>style.visibility</p:attrName>
                                        </p:attrNameLst>
                                      </p:cBhvr>
                                      <p:to>
                                        <p:strVal val="visible"/>
                                      </p:to>
                                    </p:set>
                                    <p:animEffect transition="in" filter="wipe(left)">
                                      <p:cBhvr>
                                        <p:cTn id="162" dur="500"/>
                                        <p:tgtEl>
                                          <p:spTgt spid="59"/>
                                        </p:tgtEl>
                                      </p:cBhvr>
                                    </p:animEffect>
                                  </p:childTnLst>
                                </p:cTn>
                              </p:par>
                            </p:childTnLst>
                          </p:cTn>
                        </p:par>
                        <p:par>
                          <p:cTn id="163" fill="hold">
                            <p:stCondLst>
                              <p:cond delay="12750"/>
                            </p:stCondLst>
                            <p:childTnLst>
                              <p:par>
                                <p:cTn id="164" presetID="2" presetClass="entr" presetSubtype="4" fill="hold" grpId="0" nodeType="afterEffect">
                                  <p:stCondLst>
                                    <p:cond delay="0"/>
                                  </p:stCondLst>
                                  <p:childTnLst>
                                    <p:set>
                                      <p:cBhvr>
                                        <p:cTn id="165" dur="1" fill="hold">
                                          <p:stCondLst>
                                            <p:cond delay="0"/>
                                          </p:stCondLst>
                                        </p:cTn>
                                        <p:tgtEl>
                                          <p:spTgt spid="39"/>
                                        </p:tgtEl>
                                        <p:attrNameLst>
                                          <p:attrName>style.visibility</p:attrName>
                                        </p:attrNameLst>
                                      </p:cBhvr>
                                      <p:to>
                                        <p:strVal val="visible"/>
                                      </p:to>
                                    </p:set>
                                    <p:anim calcmode="lin" valueType="num">
                                      <p:cBhvr additive="base">
                                        <p:cTn id="166" dur="500" fill="hold"/>
                                        <p:tgtEl>
                                          <p:spTgt spid="39"/>
                                        </p:tgtEl>
                                        <p:attrNameLst>
                                          <p:attrName>ppt_x</p:attrName>
                                        </p:attrNameLst>
                                      </p:cBhvr>
                                      <p:tavLst>
                                        <p:tav tm="0">
                                          <p:val>
                                            <p:strVal val="#ppt_x"/>
                                          </p:val>
                                        </p:tav>
                                        <p:tav tm="100000">
                                          <p:val>
                                            <p:strVal val="#ppt_x"/>
                                          </p:val>
                                        </p:tav>
                                      </p:tavLst>
                                    </p:anim>
                                    <p:anim calcmode="lin" valueType="num">
                                      <p:cBhvr additive="base">
                                        <p:cTn id="16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3" grpId="0" animBg="1"/>
      <p:bldP spid="15" grpId="0"/>
      <p:bldP spid="16" grpId="0"/>
      <p:bldP spid="43" grpId="0" animBg="1"/>
      <p:bldP spid="44" grpId="0" animBg="1"/>
      <p:bldP spid="45" grpId="0" animBg="1"/>
      <p:bldP spid="47" grpId="0" animBg="1"/>
      <p:bldP spid="48" grpId="0" animBg="1"/>
      <p:bldP spid="49" grpId="0"/>
      <p:bldP spid="50" grpId="0"/>
      <p:bldP spid="40" grpId="0" animBg="1"/>
      <p:bldP spid="41" grpId="0" animBg="1"/>
      <p:bldP spid="42" grpId="0" animBg="1"/>
      <p:bldP spid="53" grpId="0" animBg="1"/>
      <p:bldP spid="54" grpId="0" animBg="1"/>
      <p:bldP spid="55" grpId="0"/>
      <p:bldP spid="56"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01C6C4-3A57-4456-86E7-218A1BAE72DD}"/>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Redlining Map:</a:t>
            </a:r>
          </a:p>
        </p:txBody>
      </p:sp>
      <p:pic>
        <p:nvPicPr>
          <p:cNvPr id="4" name="Picture 3" descr="A close up of a map&#10;&#10;Description automatically generated">
            <a:extLst>
              <a:ext uri="{FF2B5EF4-FFF2-40B4-BE49-F238E27FC236}">
                <a16:creationId xmlns:a16="http://schemas.microsoft.com/office/drawing/2014/main" id="{846D9528-68A7-4F59-B3DA-99296D999EF8}"/>
              </a:ext>
            </a:extLst>
          </p:cNvPr>
          <p:cNvPicPr>
            <a:picLocks noChangeAspect="1"/>
          </p:cNvPicPr>
          <p:nvPr/>
        </p:nvPicPr>
        <p:blipFill rotWithShape="1">
          <a:blip r:embed="rId2"/>
          <a:srcRect l="6652" t="6013" r="5549" b="3864"/>
          <a:stretch/>
        </p:blipFill>
        <p:spPr>
          <a:xfrm>
            <a:off x="0" y="1143000"/>
            <a:ext cx="3911919" cy="4114800"/>
          </a:xfrm>
          <a:prstGeom prst="rect">
            <a:avLst/>
          </a:prstGeom>
        </p:spPr>
      </p:pic>
      <p:pic>
        <p:nvPicPr>
          <p:cNvPr id="5" name="Picture 4" descr="Map&#10;&#10;Description automatically generated">
            <a:extLst>
              <a:ext uri="{FF2B5EF4-FFF2-40B4-BE49-F238E27FC236}">
                <a16:creationId xmlns:a16="http://schemas.microsoft.com/office/drawing/2014/main" id="{689071ED-3BFE-4E75-8BF1-E8661B16AF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3" t="2059" r="12239" b="1459"/>
          <a:stretch/>
        </p:blipFill>
        <p:spPr>
          <a:xfrm>
            <a:off x="8725715" y="1143000"/>
            <a:ext cx="3466285" cy="4480560"/>
          </a:xfrm>
          <a:prstGeom prst="rect">
            <a:avLst/>
          </a:prstGeom>
        </p:spPr>
      </p:pic>
      <p:sp>
        <p:nvSpPr>
          <p:cNvPr id="7" name="Text Placeholder 3">
            <a:extLst>
              <a:ext uri="{FF2B5EF4-FFF2-40B4-BE49-F238E27FC236}">
                <a16:creationId xmlns:a16="http://schemas.microsoft.com/office/drawing/2014/main" id="{774547F5-70E6-4F39-BC17-228A418ECFDD}"/>
              </a:ext>
            </a:extLst>
          </p:cNvPr>
          <p:cNvSpPr txBox="1">
            <a:spLocks/>
          </p:cNvSpPr>
          <p:nvPr/>
        </p:nvSpPr>
        <p:spPr>
          <a:xfrm>
            <a:off x="2235959" y="6455842"/>
            <a:ext cx="8310394" cy="325362"/>
          </a:xfrm>
          <a:prstGeom prst="rect">
            <a:avLst/>
          </a:prstGeom>
        </p:spPr>
        <p:txBody>
          <a:bodyPr vert="horz" lIns="91440" tIns="45720" rIns="91440" bIns="45720" rtlCol="0" anchor="ctr">
            <a:normAutofit fontScale="77500" lnSpcReduction="20000"/>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rPr>
              <a:t>University of Richmond’s Digital Scholarship Lab. Mapping Inequality: Redlining in New Deal America. Available at </a:t>
            </a:r>
            <a:r>
              <a:rPr lang="en-US">
                <a:solidFill>
                  <a:schemeClr val="tx1"/>
                </a:solidFill>
                <a:hlinkClick r:id="rId4">
                  <a:extLst>
                    <a:ext uri="{A12FA001-AC4F-418D-AE19-62706E023703}">
                      <ahyp:hlinkClr xmlns:ahyp="http://schemas.microsoft.com/office/drawing/2018/hyperlinkcolor" val="tx"/>
                    </a:ext>
                  </a:extLst>
                </a:hlinkClick>
              </a:rPr>
              <a:t>https://dsl.richmond.edu/panorama/redlining/</a:t>
            </a:r>
            <a:endParaRPr lang="en-US" dirty="0">
              <a:solidFill>
                <a:schemeClr val="tx1"/>
              </a:solidFill>
            </a:endParaRPr>
          </a:p>
        </p:txBody>
      </p:sp>
      <p:pic>
        <p:nvPicPr>
          <p:cNvPr id="9" name="Picture 8" descr="Diagram&#10;&#10;Description automatically generated">
            <a:extLst>
              <a:ext uri="{FF2B5EF4-FFF2-40B4-BE49-F238E27FC236}">
                <a16:creationId xmlns:a16="http://schemas.microsoft.com/office/drawing/2014/main" id="{8C198005-95D3-467D-AB68-563304E98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8121" y="1975282"/>
            <a:ext cx="3804042" cy="4480560"/>
          </a:xfrm>
          <a:prstGeom prst="rect">
            <a:avLst/>
          </a:prstGeom>
        </p:spPr>
      </p:pic>
    </p:spTree>
    <p:extLst>
      <p:ext uri="{BB962C8B-B14F-4D97-AF65-F5344CB8AC3E}">
        <p14:creationId xmlns:p14="http://schemas.microsoft.com/office/powerpoint/2010/main" val="2247123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C6BC960-5650-FC4F-83E6-A679C88F99FC}"/>
              </a:ext>
            </a:extLst>
          </p:cNvPr>
          <p:cNvCxnSpPr>
            <a:cxnSpLocks/>
            <a:stCxn id="5" idx="6"/>
            <a:endCxn id="43" idx="2"/>
          </p:cNvCxnSpPr>
          <p:nvPr/>
        </p:nvCxnSpPr>
        <p:spPr>
          <a:xfrm>
            <a:off x="1728875" y="4264922"/>
            <a:ext cx="2057400" cy="7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93C26E-C6D6-1C48-8748-E721A1219255}"/>
              </a:ext>
            </a:extLst>
          </p:cNvPr>
          <p:cNvCxnSpPr>
            <a:cxnSpLocks/>
          </p:cNvCxnSpPr>
          <p:nvPr/>
        </p:nvCxnSpPr>
        <p:spPr>
          <a:xfrm>
            <a:off x="-1" y="4258927"/>
            <a:ext cx="147218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6DE4A92-696E-994A-8510-B043B6110971}"/>
              </a:ext>
            </a:extLst>
          </p:cNvPr>
          <p:cNvSpPr/>
          <p:nvPr/>
        </p:nvSpPr>
        <p:spPr>
          <a:xfrm>
            <a:off x="1443126" y="4122047"/>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a:extLst>
              <a:ext uri="{FF2B5EF4-FFF2-40B4-BE49-F238E27FC236}">
                <a16:creationId xmlns:a16="http://schemas.microsoft.com/office/drawing/2014/main" id="{CA80D835-1861-2E46-98F1-7C7516DEE2EC}"/>
              </a:ext>
            </a:extLst>
          </p:cNvPr>
          <p:cNvSpPr/>
          <p:nvPr/>
        </p:nvSpPr>
        <p:spPr>
          <a:xfrm>
            <a:off x="1221670" y="3900591"/>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7376C1EA-68B6-7442-83C8-D86EF3071B8B}"/>
              </a:ext>
            </a:extLst>
          </p:cNvPr>
          <p:cNvSpPr/>
          <p:nvPr/>
        </p:nvSpPr>
        <p:spPr>
          <a:xfrm>
            <a:off x="1043076" y="3707728"/>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F56DF873-9AA7-BB44-9605-8BD040DC19D3}"/>
              </a:ext>
            </a:extLst>
          </p:cNvPr>
          <p:cNvCxnSpPr>
            <a:cxnSpLocks/>
          </p:cNvCxnSpPr>
          <p:nvPr/>
        </p:nvCxnSpPr>
        <p:spPr>
          <a:xfrm>
            <a:off x="1586001" y="485070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CD35268-DD79-0A4F-A1F7-69EE979A84DA}"/>
              </a:ext>
            </a:extLst>
          </p:cNvPr>
          <p:cNvSpPr/>
          <p:nvPr/>
        </p:nvSpPr>
        <p:spPr>
          <a:xfrm>
            <a:off x="1496621" y="559369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11EE6D58-E994-B646-BB3E-E09949D879BB}"/>
              </a:ext>
            </a:extLst>
          </p:cNvPr>
          <p:cNvSpPr/>
          <p:nvPr/>
        </p:nvSpPr>
        <p:spPr>
          <a:xfrm>
            <a:off x="931102" y="362899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EA03A6E4-E004-E04E-9031-B463A57FD388}"/>
              </a:ext>
            </a:extLst>
          </p:cNvPr>
          <p:cNvSpPr txBox="1"/>
          <p:nvPr/>
        </p:nvSpPr>
        <p:spPr>
          <a:xfrm>
            <a:off x="859498" y="3188230"/>
            <a:ext cx="1453005" cy="369332"/>
          </a:xfrm>
          <a:prstGeom prst="rect">
            <a:avLst/>
          </a:prstGeom>
          <a:noFill/>
        </p:spPr>
        <p:txBody>
          <a:bodyPr wrap="square" rtlCol="0">
            <a:spAutoFit/>
          </a:bodyPr>
          <a:lstStyle/>
          <a:p>
            <a:pPr algn="ctr"/>
            <a:r>
              <a:rPr lang="en-US" dirty="0"/>
              <a:t>1896</a:t>
            </a:r>
          </a:p>
        </p:txBody>
      </p:sp>
      <p:sp>
        <p:nvSpPr>
          <p:cNvPr id="16" name="TextBox 15">
            <a:extLst>
              <a:ext uri="{FF2B5EF4-FFF2-40B4-BE49-F238E27FC236}">
                <a16:creationId xmlns:a16="http://schemas.microsoft.com/office/drawing/2014/main" id="{06AF4D6B-F1B2-7A49-942A-7E1B26ABD8BD}"/>
              </a:ext>
            </a:extLst>
          </p:cNvPr>
          <p:cNvSpPr txBox="1"/>
          <p:nvPr/>
        </p:nvSpPr>
        <p:spPr>
          <a:xfrm>
            <a:off x="1157191" y="5750855"/>
            <a:ext cx="1453005" cy="646331"/>
          </a:xfrm>
          <a:prstGeom prst="rect">
            <a:avLst/>
          </a:prstGeom>
          <a:noFill/>
        </p:spPr>
        <p:txBody>
          <a:bodyPr wrap="square" rtlCol="0">
            <a:spAutoFit/>
          </a:bodyPr>
          <a:lstStyle/>
          <a:p>
            <a:r>
              <a:rPr lang="en-US" dirty="0"/>
              <a:t>Plessy v. Ferguson</a:t>
            </a:r>
          </a:p>
        </p:txBody>
      </p:sp>
      <p:cxnSp>
        <p:nvCxnSpPr>
          <p:cNvPr id="17" name="Straight Connector 16">
            <a:extLst>
              <a:ext uri="{FF2B5EF4-FFF2-40B4-BE49-F238E27FC236}">
                <a16:creationId xmlns:a16="http://schemas.microsoft.com/office/drawing/2014/main" id="{34188C3E-D6D9-DA4D-92C7-3BD6B235B170}"/>
              </a:ext>
            </a:extLst>
          </p:cNvPr>
          <p:cNvCxnSpPr>
            <a:cxnSpLocks/>
          </p:cNvCxnSpPr>
          <p:nvPr/>
        </p:nvCxnSpPr>
        <p:spPr>
          <a:xfrm>
            <a:off x="1163304" y="6369169"/>
            <a:ext cx="112470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ACCC3CC-CB3B-0D49-B929-1D8086494892}"/>
              </a:ext>
            </a:extLst>
          </p:cNvPr>
          <p:cNvSpPr/>
          <p:nvPr/>
        </p:nvSpPr>
        <p:spPr>
          <a:xfrm flipV="1">
            <a:off x="3719177" y="4129635"/>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a:extLst>
              <a:ext uri="{FF2B5EF4-FFF2-40B4-BE49-F238E27FC236}">
                <a16:creationId xmlns:a16="http://schemas.microsoft.com/office/drawing/2014/main" id="{380BA312-9010-8E42-9E70-F2B0EBF38CE5}"/>
              </a:ext>
            </a:extLst>
          </p:cNvPr>
          <p:cNvSpPr/>
          <p:nvPr/>
        </p:nvSpPr>
        <p:spPr>
          <a:xfrm flipV="1">
            <a:off x="3497721" y="3908179"/>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a:extLst>
              <a:ext uri="{FF2B5EF4-FFF2-40B4-BE49-F238E27FC236}">
                <a16:creationId xmlns:a16="http://schemas.microsoft.com/office/drawing/2014/main" id="{5E387B56-C2F2-E643-820B-39D2E1FFAB7C}"/>
              </a:ext>
            </a:extLst>
          </p:cNvPr>
          <p:cNvSpPr/>
          <p:nvPr/>
        </p:nvSpPr>
        <p:spPr>
          <a:xfrm flipV="1">
            <a:off x="3319127" y="3715316"/>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a:extLst>
              <a:ext uri="{FF2B5EF4-FFF2-40B4-BE49-F238E27FC236}">
                <a16:creationId xmlns:a16="http://schemas.microsoft.com/office/drawing/2014/main" id="{131E599C-BCB0-D642-9D6F-2E76C65B6FE6}"/>
              </a:ext>
            </a:extLst>
          </p:cNvPr>
          <p:cNvCxnSpPr>
            <a:cxnSpLocks/>
          </p:cNvCxnSpPr>
          <p:nvPr/>
        </p:nvCxnSpPr>
        <p:spPr>
          <a:xfrm flipV="1">
            <a:off x="3862052" y="2943772"/>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4B1F27BC-CB93-AC46-B5FA-99F0A6AA08EE}"/>
              </a:ext>
            </a:extLst>
          </p:cNvPr>
          <p:cNvSpPr/>
          <p:nvPr/>
        </p:nvSpPr>
        <p:spPr>
          <a:xfrm flipV="1">
            <a:off x="3780417" y="2811374"/>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c 47">
            <a:extLst>
              <a:ext uri="{FF2B5EF4-FFF2-40B4-BE49-F238E27FC236}">
                <a16:creationId xmlns:a16="http://schemas.microsoft.com/office/drawing/2014/main" id="{08F40E75-167F-904C-918D-DF2A857CC26B}"/>
              </a:ext>
            </a:extLst>
          </p:cNvPr>
          <p:cNvSpPr/>
          <p:nvPr/>
        </p:nvSpPr>
        <p:spPr>
          <a:xfrm flipV="1">
            <a:off x="3207694" y="3588462"/>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F0356479-8BAD-4A49-8CD8-B9BF008B9510}"/>
              </a:ext>
            </a:extLst>
          </p:cNvPr>
          <p:cNvSpPr txBox="1"/>
          <p:nvPr/>
        </p:nvSpPr>
        <p:spPr>
          <a:xfrm>
            <a:off x="3135549" y="4970164"/>
            <a:ext cx="1453005" cy="369332"/>
          </a:xfrm>
          <a:prstGeom prst="rect">
            <a:avLst/>
          </a:prstGeom>
          <a:noFill/>
        </p:spPr>
        <p:txBody>
          <a:bodyPr wrap="square" rtlCol="0">
            <a:spAutoFit/>
          </a:bodyPr>
          <a:lstStyle/>
          <a:p>
            <a:pPr algn="ctr"/>
            <a:r>
              <a:rPr lang="en-US" dirty="0"/>
              <a:t>1914</a:t>
            </a:r>
          </a:p>
        </p:txBody>
      </p:sp>
      <p:sp>
        <p:nvSpPr>
          <p:cNvPr id="50" name="TextBox 49">
            <a:extLst>
              <a:ext uri="{FF2B5EF4-FFF2-40B4-BE49-F238E27FC236}">
                <a16:creationId xmlns:a16="http://schemas.microsoft.com/office/drawing/2014/main" id="{BC63AF02-0991-F547-8D30-893579687ACD}"/>
              </a:ext>
            </a:extLst>
          </p:cNvPr>
          <p:cNvSpPr txBox="1"/>
          <p:nvPr/>
        </p:nvSpPr>
        <p:spPr>
          <a:xfrm>
            <a:off x="2547804" y="2429834"/>
            <a:ext cx="2622384" cy="369332"/>
          </a:xfrm>
          <a:prstGeom prst="rect">
            <a:avLst/>
          </a:prstGeom>
          <a:noFill/>
        </p:spPr>
        <p:txBody>
          <a:bodyPr wrap="square" rtlCol="0">
            <a:spAutoFit/>
          </a:bodyPr>
          <a:lstStyle/>
          <a:p>
            <a:r>
              <a:rPr lang="en-US" dirty="0"/>
              <a:t>Harrison Narcotics Tax Act</a:t>
            </a:r>
          </a:p>
        </p:txBody>
      </p:sp>
      <p:cxnSp>
        <p:nvCxnSpPr>
          <p:cNvPr id="51" name="Straight Connector 50">
            <a:extLst>
              <a:ext uri="{FF2B5EF4-FFF2-40B4-BE49-F238E27FC236}">
                <a16:creationId xmlns:a16="http://schemas.microsoft.com/office/drawing/2014/main" id="{F0E3C383-2779-B345-9B55-D86606ED16A9}"/>
              </a:ext>
            </a:extLst>
          </p:cNvPr>
          <p:cNvCxnSpPr>
            <a:cxnSpLocks/>
          </p:cNvCxnSpPr>
          <p:nvPr/>
        </p:nvCxnSpPr>
        <p:spPr>
          <a:xfrm>
            <a:off x="2687741" y="2388818"/>
            <a:ext cx="2185352" cy="204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A05FF3D6-A270-C74A-9551-721D37F01781}"/>
              </a:ext>
            </a:extLst>
          </p:cNvPr>
          <p:cNvSpPr/>
          <p:nvPr/>
        </p:nvSpPr>
        <p:spPr>
          <a:xfrm>
            <a:off x="-42863" y="6564287"/>
            <a:ext cx="12234863" cy="33657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86E0B8C7-FAB0-3E4D-BA54-040E1F9A17EA}"/>
              </a:ext>
            </a:extLst>
          </p:cNvPr>
          <p:cNvSpPr txBox="1"/>
          <p:nvPr/>
        </p:nvSpPr>
        <p:spPr>
          <a:xfrm>
            <a:off x="4629782" y="6513307"/>
            <a:ext cx="2932436" cy="369332"/>
          </a:xfrm>
          <a:prstGeom prst="rect">
            <a:avLst/>
          </a:prstGeom>
          <a:noFill/>
        </p:spPr>
        <p:txBody>
          <a:bodyPr wrap="square" rtlCol="0">
            <a:spAutoFit/>
          </a:bodyPr>
          <a:lstStyle/>
          <a:p>
            <a:pPr algn="ctr"/>
            <a:r>
              <a:rPr lang="en-US" i="1" dirty="0">
                <a:solidFill>
                  <a:schemeClr val="bg1"/>
                </a:solidFill>
              </a:rPr>
              <a:t>Jim Crow Era</a:t>
            </a:r>
          </a:p>
        </p:txBody>
      </p:sp>
      <p:sp>
        <p:nvSpPr>
          <p:cNvPr id="86" name="TextBox 85">
            <a:extLst>
              <a:ext uri="{FF2B5EF4-FFF2-40B4-BE49-F238E27FC236}">
                <a16:creationId xmlns:a16="http://schemas.microsoft.com/office/drawing/2014/main" id="{AEFF7462-ABEA-8143-AA29-39F61CC52E88}"/>
              </a:ext>
            </a:extLst>
          </p:cNvPr>
          <p:cNvSpPr txBox="1"/>
          <p:nvPr/>
        </p:nvSpPr>
        <p:spPr>
          <a:xfrm>
            <a:off x="2208202" y="1147183"/>
            <a:ext cx="7867523" cy="677108"/>
          </a:xfrm>
          <a:prstGeom prst="rect">
            <a:avLst/>
          </a:prstGeom>
          <a:noFill/>
        </p:spPr>
        <p:txBody>
          <a:bodyPr wrap="square" rtlCol="0">
            <a:spAutoFit/>
          </a:bodyPr>
          <a:lstStyle/>
          <a:p>
            <a:r>
              <a:rPr lang="en-US" sz="2000" dirty="0">
                <a:latin typeface="+mj-lt"/>
              </a:rPr>
              <a:t>Historical injustices setting the stage for persistent injustices and disparities</a:t>
            </a:r>
            <a:r>
              <a:rPr lang="en-US" sz="2000" b="1" dirty="0">
                <a:solidFill>
                  <a:schemeClr val="tx2"/>
                </a:solidFill>
                <a:latin typeface="+mj-lt"/>
              </a:rPr>
              <a:t> </a:t>
            </a:r>
          </a:p>
          <a:p>
            <a:endParaRPr lang="en-US" dirty="0"/>
          </a:p>
        </p:txBody>
      </p:sp>
      <p:sp>
        <p:nvSpPr>
          <p:cNvPr id="29" name="Footer Placeholder 3">
            <a:extLst>
              <a:ext uri="{FF2B5EF4-FFF2-40B4-BE49-F238E27FC236}">
                <a16:creationId xmlns:a16="http://schemas.microsoft.com/office/drawing/2014/main" id="{2842BA73-72FD-2F48-91D3-9229AF9B6887}"/>
              </a:ext>
            </a:extLst>
          </p:cNvPr>
          <p:cNvSpPr txBox="1">
            <a:spLocks/>
          </p:cNvSpPr>
          <p:nvPr/>
        </p:nvSpPr>
        <p:spPr>
          <a:xfrm>
            <a:off x="141354" y="6606515"/>
            <a:ext cx="6917210" cy="25076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Camille Robinson</a:t>
            </a:r>
            <a:r>
              <a:rPr kumimoji="0" lang="en-US" sz="9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MPH</a:t>
            </a: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
        <p:nvSpPr>
          <p:cNvPr id="27" name="Rectangle 2">
            <a:extLst>
              <a:ext uri="{FF2B5EF4-FFF2-40B4-BE49-F238E27FC236}">
                <a16:creationId xmlns:a16="http://schemas.microsoft.com/office/drawing/2014/main" id="{D017E1D7-66BC-4024-AE87-F00C76B35F57}"/>
              </a:ext>
            </a:extLst>
          </p:cNvPr>
          <p:cNvSpPr txBox="1">
            <a:spLocks noChangeArrowheads="1"/>
          </p:cNvSpPr>
          <p:nvPr/>
        </p:nvSpPr>
        <p:spPr>
          <a:xfrm>
            <a:off x="0"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Historical Context in the US:</a:t>
            </a:r>
          </a:p>
        </p:txBody>
      </p:sp>
      <p:cxnSp>
        <p:nvCxnSpPr>
          <p:cNvPr id="38" name="Straight Connector 37">
            <a:extLst>
              <a:ext uri="{FF2B5EF4-FFF2-40B4-BE49-F238E27FC236}">
                <a16:creationId xmlns:a16="http://schemas.microsoft.com/office/drawing/2014/main" id="{E658A122-55CD-4200-B570-7742F1A1ED88}"/>
              </a:ext>
            </a:extLst>
          </p:cNvPr>
          <p:cNvCxnSpPr>
            <a:cxnSpLocks/>
          </p:cNvCxnSpPr>
          <p:nvPr/>
        </p:nvCxnSpPr>
        <p:spPr>
          <a:xfrm flipV="1">
            <a:off x="3845579" y="4261755"/>
            <a:ext cx="2282497" cy="1835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C10E5BF-BBD8-4A12-89A3-2C162E68D1DC}"/>
              </a:ext>
            </a:extLst>
          </p:cNvPr>
          <p:cNvSpPr/>
          <p:nvPr/>
        </p:nvSpPr>
        <p:spPr>
          <a:xfrm>
            <a:off x="6066081" y="4122047"/>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nut 5">
            <a:extLst>
              <a:ext uri="{FF2B5EF4-FFF2-40B4-BE49-F238E27FC236}">
                <a16:creationId xmlns:a16="http://schemas.microsoft.com/office/drawing/2014/main" id="{26422629-DDBB-475D-B0F9-1F3BA6B2DF30}"/>
              </a:ext>
            </a:extLst>
          </p:cNvPr>
          <p:cNvSpPr/>
          <p:nvPr/>
        </p:nvSpPr>
        <p:spPr>
          <a:xfrm>
            <a:off x="5844625" y="3900591"/>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8">
            <a:extLst>
              <a:ext uri="{FF2B5EF4-FFF2-40B4-BE49-F238E27FC236}">
                <a16:creationId xmlns:a16="http://schemas.microsoft.com/office/drawing/2014/main" id="{78B785F7-72D9-4721-912F-FDAF8407E7AE}"/>
              </a:ext>
            </a:extLst>
          </p:cNvPr>
          <p:cNvSpPr/>
          <p:nvPr/>
        </p:nvSpPr>
        <p:spPr>
          <a:xfrm>
            <a:off x="5666031" y="3707728"/>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2" name="Straight Connector 51">
            <a:extLst>
              <a:ext uri="{FF2B5EF4-FFF2-40B4-BE49-F238E27FC236}">
                <a16:creationId xmlns:a16="http://schemas.microsoft.com/office/drawing/2014/main" id="{BDB11A4C-E553-4C1C-8963-5F846F34F70A}"/>
              </a:ext>
            </a:extLst>
          </p:cNvPr>
          <p:cNvCxnSpPr>
            <a:cxnSpLocks/>
          </p:cNvCxnSpPr>
          <p:nvPr/>
        </p:nvCxnSpPr>
        <p:spPr>
          <a:xfrm>
            <a:off x="6208956" y="485070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A17AA380-A420-4D56-BDEF-CE5E3264EFF0}"/>
              </a:ext>
            </a:extLst>
          </p:cNvPr>
          <p:cNvSpPr/>
          <p:nvPr/>
        </p:nvSpPr>
        <p:spPr>
          <a:xfrm>
            <a:off x="6119576" y="559369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53">
            <a:extLst>
              <a:ext uri="{FF2B5EF4-FFF2-40B4-BE49-F238E27FC236}">
                <a16:creationId xmlns:a16="http://schemas.microsoft.com/office/drawing/2014/main" id="{0CF0E2BE-A2BD-45B7-95E8-1CF890D37251}"/>
              </a:ext>
            </a:extLst>
          </p:cNvPr>
          <p:cNvSpPr/>
          <p:nvPr/>
        </p:nvSpPr>
        <p:spPr>
          <a:xfrm>
            <a:off x="5554057" y="362899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F8AA9289-56B4-41F9-83A5-8E71CE35BD4C}"/>
              </a:ext>
            </a:extLst>
          </p:cNvPr>
          <p:cNvSpPr txBox="1"/>
          <p:nvPr/>
        </p:nvSpPr>
        <p:spPr>
          <a:xfrm>
            <a:off x="5482453" y="3188230"/>
            <a:ext cx="1453005" cy="369332"/>
          </a:xfrm>
          <a:prstGeom prst="rect">
            <a:avLst/>
          </a:prstGeom>
          <a:noFill/>
        </p:spPr>
        <p:txBody>
          <a:bodyPr wrap="square" rtlCol="0">
            <a:spAutoFit/>
          </a:bodyPr>
          <a:lstStyle/>
          <a:p>
            <a:pPr algn="ctr"/>
            <a:r>
              <a:rPr lang="en-US" dirty="0"/>
              <a:t>1930 – 1950s</a:t>
            </a:r>
          </a:p>
        </p:txBody>
      </p:sp>
      <p:sp>
        <p:nvSpPr>
          <p:cNvPr id="56" name="TextBox 55">
            <a:extLst>
              <a:ext uri="{FF2B5EF4-FFF2-40B4-BE49-F238E27FC236}">
                <a16:creationId xmlns:a16="http://schemas.microsoft.com/office/drawing/2014/main" id="{11EDA4B8-22ED-4964-B242-52F706726E65}"/>
              </a:ext>
            </a:extLst>
          </p:cNvPr>
          <p:cNvSpPr txBox="1"/>
          <p:nvPr/>
        </p:nvSpPr>
        <p:spPr>
          <a:xfrm>
            <a:off x="6198155" y="5717586"/>
            <a:ext cx="2282496" cy="646331"/>
          </a:xfrm>
          <a:prstGeom prst="rect">
            <a:avLst/>
          </a:prstGeom>
          <a:noFill/>
        </p:spPr>
        <p:txBody>
          <a:bodyPr wrap="square" rtlCol="0">
            <a:spAutoFit/>
          </a:bodyPr>
          <a:lstStyle/>
          <a:p>
            <a:r>
              <a:rPr lang="en-US" dirty="0"/>
              <a:t>HOLC Redlining Maps &amp; Federal Housing Act</a:t>
            </a:r>
          </a:p>
        </p:txBody>
      </p:sp>
      <p:cxnSp>
        <p:nvCxnSpPr>
          <p:cNvPr id="59" name="Straight Connector 58">
            <a:extLst>
              <a:ext uri="{FF2B5EF4-FFF2-40B4-BE49-F238E27FC236}">
                <a16:creationId xmlns:a16="http://schemas.microsoft.com/office/drawing/2014/main" id="{21C48C6C-C562-4141-8889-C5E447751B9C}"/>
              </a:ext>
            </a:extLst>
          </p:cNvPr>
          <p:cNvCxnSpPr>
            <a:cxnSpLocks/>
          </p:cNvCxnSpPr>
          <p:nvPr/>
        </p:nvCxnSpPr>
        <p:spPr>
          <a:xfrm>
            <a:off x="4473442" y="6363917"/>
            <a:ext cx="3843244" cy="389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E20388B-A3EB-4484-ADB8-B1DAA7444677}"/>
              </a:ext>
            </a:extLst>
          </p:cNvPr>
          <p:cNvSpPr txBox="1"/>
          <p:nvPr/>
        </p:nvSpPr>
        <p:spPr>
          <a:xfrm>
            <a:off x="4302204" y="5864897"/>
            <a:ext cx="2282496" cy="369332"/>
          </a:xfrm>
          <a:prstGeom prst="rect">
            <a:avLst/>
          </a:prstGeom>
          <a:noFill/>
        </p:spPr>
        <p:txBody>
          <a:bodyPr wrap="square" rtlCol="0">
            <a:spAutoFit/>
          </a:bodyPr>
          <a:lstStyle/>
          <a:p>
            <a:r>
              <a:rPr lang="en-US" dirty="0"/>
              <a:t>Marihuana Tax Act</a:t>
            </a:r>
          </a:p>
        </p:txBody>
      </p:sp>
      <p:sp>
        <p:nvSpPr>
          <p:cNvPr id="60" name="Oval 59">
            <a:extLst>
              <a:ext uri="{FF2B5EF4-FFF2-40B4-BE49-F238E27FC236}">
                <a16:creationId xmlns:a16="http://schemas.microsoft.com/office/drawing/2014/main" id="{DC4ED751-D3A7-4E91-8A74-9E63B90D2A88}"/>
              </a:ext>
            </a:extLst>
          </p:cNvPr>
          <p:cNvSpPr/>
          <p:nvPr/>
        </p:nvSpPr>
        <p:spPr>
          <a:xfrm flipV="1">
            <a:off x="11125913" y="4112880"/>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nut 75">
            <a:extLst>
              <a:ext uri="{FF2B5EF4-FFF2-40B4-BE49-F238E27FC236}">
                <a16:creationId xmlns:a16="http://schemas.microsoft.com/office/drawing/2014/main" id="{D8C2B016-D171-4FAD-8147-017DDD69837C}"/>
              </a:ext>
            </a:extLst>
          </p:cNvPr>
          <p:cNvSpPr/>
          <p:nvPr/>
        </p:nvSpPr>
        <p:spPr>
          <a:xfrm flipV="1">
            <a:off x="10904457" y="3891424"/>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76">
            <a:extLst>
              <a:ext uri="{FF2B5EF4-FFF2-40B4-BE49-F238E27FC236}">
                <a16:creationId xmlns:a16="http://schemas.microsoft.com/office/drawing/2014/main" id="{31166AE0-848F-4E7F-8221-96212237A00D}"/>
              </a:ext>
            </a:extLst>
          </p:cNvPr>
          <p:cNvSpPr/>
          <p:nvPr/>
        </p:nvSpPr>
        <p:spPr>
          <a:xfrm flipV="1">
            <a:off x="10727068" y="3710465"/>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3" name="Straight Connector 62">
            <a:extLst>
              <a:ext uri="{FF2B5EF4-FFF2-40B4-BE49-F238E27FC236}">
                <a16:creationId xmlns:a16="http://schemas.microsoft.com/office/drawing/2014/main" id="{8076FDA2-F946-4026-B245-3D1AA0CB121F}"/>
              </a:ext>
            </a:extLst>
          </p:cNvPr>
          <p:cNvCxnSpPr>
            <a:cxnSpLocks/>
          </p:cNvCxnSpPr>
          <p:nvPr/>
        </p:nvCxnSpPr>
        <p:spPr>
          <a:xfrm flipV="1">
            <a:off x="11268788" y="2927017"/>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DB9F9C3-4314-4319-9CD2-E4B94129684D}"/>
              </a:ext>
            </a:extLst>
          </p:cNvPr>
          <p:cNvSpPr/>
          <p:nvPr/>
        </p:nvSpPr>
        <p:spPr>
          <a:xfrm flipV="1">
            <a:off x="11179408" y="2769822"/>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c 64">
            <a:extLst>
              <a:ext uri="{FF2B5EF4-FFF2-40B4-BE49-F238E27FC236}">
                <a16:creationId xmlns:a16="http://schemas.microsoft.com/office/drawing/2014/main" id="{903D5AF6-A75C-4BA7-AD34-44DDA5CE93D2}"/>
              </a:ext>
            </a:extLst>
          </p:cNvPr>
          <p:cNvSpPr/>
          <p:nvPr/>
        </p:nvSpPr>
        <p:spPr>
          <a:xfrm flipV="1">
            <a:off x="10613889" y="3581880"/>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6" name="TextBox 65">
            <a:extLst>
              <a:ext uri="{FF2B5EF4-FFF2-40B4-BE49-F238E27FC236}">
                <a16:creationId xmlns:a16="http://schemas.microsoft.com/office/drawing/2014/main" id="{2E66E51F-4393-4D73-A467-622028CEB313}"/>
              </a:ext>
            </a:extLst>
          </p:cNvPr>
          <p:cNvSpPr txBox="1"/>
          <p:nvPr/>
        </p:nvSpPr>
        <p:spPr>
          <a:xfrm rot="5400000">
            <a:off x="11268671" y="4095439"/>
            <a:ext cx="1453005" cy="369332"/>
          </a:xfrm>
          <a:prstGeom prst="rect">
            <a:avLst/>
          </a:prstGeom>
          <a:noFill/>
        </p:spPr>
        <p:txBody>
          <a:bodyPr wrap="square" rtlCol="0">
            <a:spAutoFit/>
          </a:bodyPr>
          <a:lstStyle/>
          <a:p>
            <a:pPr algn="ctr"/>
            <a:r>
              <a:rPr lang="en-US" dirty="0"/>
              <a:t>1932-1972</a:t>
            </a:r>
          </a:p>
        </p:txBody>
      </p:sp>
      <p:sp>
        <p:nvSpPr>
          <p:cNvPr id="67" name="TextBox 66">
            <a:extLst>
              <a:ext uri="{FF2B5EF4-FFF2-40B4-BE49-F238E27FC236}">
                <a16:creationId xmlns:a16="http://schemas.microsoft.com/office/drawing/2014/main" id="{C7C282E6-17F5-492B-B2DC-D32CBB0B72CA}"/>
              </a:ext>
            </a:extLst>
          </p:cNvPr>
          <p:cNvSpPr txBox="1"/>
          <p:nvPr/>
        </p:nvSpPr>
        <p:spPr>
          <a:xfrm>
            <a:off x="10375815" y="1903646"/>
            <a:ext cx="1921503" cy="923330"/>
          </a:xfrm>
          <a:prstGeom prst="rect">
            <a:avLst/>
          </a:prstGeom>
          <a:noFill/>
        </p:spPr>
        <p:txBody>
          <a:bodyPr wrap="square" rtlCol="0">
            <a:spAutoFit/>
          </a:bodyPr>
          <a:lstStyle/>
          <a:p>
            <a:r>
              <a:rPr lang="en-US" dirty="0"/>
              <a:t>Tuskegee Study of Untreated Syphilis in the Negro Male</a:t>
            </a:r>
          </a:p>
        </p:txBody>
      </p:sp>
      <p:cxnSp>
        <p:nvCxnSpPr>
          <p:cNvPr id="68" name="Straight Connector 67">
            <a:extLst>
              <a:ext uri="{FF2B5EF4-FFF2-40B4-BE49-F238E27FC236}">
                <a16:creationId xmlns:a16="http://schemas.microsoft.com/office/drawing/2014/main" id="{1A7DAC9A-9394-46D5-8EA7-716E7F85ABAD}"/>
              </a:ext>
            </a:extLst>
          </p:cNvPr>
          <p:cNvCxnSpPr>
            <a:cxnSpLocks/>
          </p:cNvCxnSpPr>
          <p:nvPr/>
        </p:nvCxnSpPr>
        <p:spPr>
          <a:xfrm>
            <a:off x="10444573" y="1849237"/>
            <a:ext cx="159824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9AE4A07E-351B-49F4-8E76-E3234AC2769C}"/>
              </a:ext>
            </a:extLst>
          </p:cNvPr>
          <p:cNvSpPr/>
          <p:nvPr/>
        </p:nvSpPr>
        <p:spPr>
          <a:xfrm>
            <a:off x="9360644" y="4078802"/>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nut 64">
            <a:extLst>
              <a:ext uri="{FF2B5EF4-FFF2-40B4-BE49-F238E27FC236}">
                <a16:creationId xmlns:a16="http://schemas.microsoft.com/office/drawing/2014/main" id="{A007E3E3-5E82-449E-AC02-D0E38B0E3046}"/>
              </a:ext>
            </a:extLst>
          </p:cNvPr>
          <p:cNvSpPr/>
          <p:nvPr/>
        </p:nvSpPr>
        <p:spPr>
          <a:xfrm>
            <a:off x="9139188" y="3857346"/>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65">
            <a:extLst>
              <a:ext uri="{FF2B5EF4-FFF2-40B4-BE49-F238E27FC236}">
                <a16:creationId xmlns:a16="http://schemas.microsoft.com/office/drawing/2014/main" id="{C532EC17-300A-47D7-8DB0-B95546EA7A2A}"/>
              </a:ext>
            </a:extLst>
          </p:cNvPr>
          <p:cNvSpPr/>
          <p:nvPr/>
        </p:nvSpPr>
        <p:spPr>
          <a:xfrm>
            <a:off x="8960594" y="3664483"/>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2" name="Straight Connector 71">
            <a:extLst>
              <a:ext uri="{FF2B5EF4-FFF2-40B4-BE49-F238E27FC236}">
                <a16:creationId xmlns:a16="http://schemas.microsoft.com/office/drawing/2014/main" id="{99A8981E-12C6-4D3A-B985-F9DFD3EAC3F8}"/>
              </a:ext>
            </a:extLst>
          </p:cNvPr>
          <p:cNvCxnSpPr>
            <a:cxnSpLocks/>
          </p:cNvCxnSpPr>
          <p:nvPr/>
        </p:nvCxnSpPr>
        <p:spPr>
          <a:xfrm>
            <a:off x="9503519" y="4807464"/>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B00D1A7E-DBB0-47D3-9521-6F1F4758FBFF}"/>
              </a:ext>
            </a:extLst>
          </p:cNvPr>
          <p:cNvSpPr/>
          <p:nvPr/>
        </p:nvSpPr>
        <p:spPr>
          <a:xfrm>
            <a:off x="9414139" y="5550451"/>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7758A8AB-59FD-4406-A672-7AFCB91D8219}"/>
              </a:ext>
            </a:extLst>
          </p:cNvPr>
          <p:cNvSpPr/>
          <p:nvPr/>
        </p:nvSpPr>
        <p:spPr>
          <a:xfrm>
            <a:off x="8848620" y="3585754"/>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5" name="TextBox 74">
            <a:extLst>
              <a:ext uri="{FF2B5EF4-FFF2-40B4-BE49-F238E27FC236}">
                <a16:creationId xmlns:a16="http://schemas.microsoft.com/office/drawing/2014/main" id="{6EC05984-6497-46E0-A5C4-9938069232BE}"/>
              </a:ext>
            </a:extLst>
          </p:cNvPr>
          <p:cNvSpPr txBox="1"/>
          <p:nvPr/>
        </p:nvSpPr>
        <p:spPr>
          <a:xfrm>
            <a:off x="8777016" y="3144985"/>
            <a:ext cx="1453005" cy="369332"/>
          </a:xfrm>
          <a:prstGeom prst="rect">
            <a:avLst/>
          </a:prstGeom>
          <a:noFill/>
        </p:spPr>
        <p:txBody>
          <a:bodyPr wrap="square" rtlCol="0">
            <a:spAutoFit/>
          </a:bodyPr>
          <a:lstStyle/>
          <a:p>
            <a:pPr algn="ctr"/>
            <a:r>
              <a:rPr lang="en-US" dirty="0"/>
              <a:t>1951</a:t>
            </a:r>
          </a:p>
        </p:txBody>
      </p:sp>
      <p:sp>
        <p:nvSpPr>
          <p:cNvPr id="76" name="TextBox 75">
            <a:extLst>
              <a:ext uri="{FF2B5EF4-FFF2-40B4-BE49-F238E27FC236}">
                <a16:creationId xmlns:a16="http://schemas.microsoft.com/office/drawing/2014/main" id="{70DA498B-691E-4E4B-9D7A-21B65BBD4ACD}"/>
              </a:ext>
            </a:extLst>
          </p:cNvPr>
          <p:cNvSpPr txBox="1"/>
          <p:nvPr/>
        </p:nvSpPr>
        <p:spPr>
          <a:xfrm>
            <a:off x="8516175" y="5592398"/>
            <a:ext cx="1909543" cy="923330"/>
          </a:xfrm>
          <a:prstGeom prst="rect">
            <a:avLst/>
          </a:prstGeom>
          <a:noFill/>
        </p:spPr>
        <p:txBody>
          <a:bodyPr wrap="square" rtlCol="0">
            <a:spAutoFit/>
          </a:bodyPr>
          <a:lstStyle/>
          <a:p>
            <a:r>
              <a:rPr lang="en-US" dirty="0"/>
              <a:t>Henrietta Lacks Unknowingly Donates Cells</a:t>
            </a:r>
          </a:p>
        </p:txBody>
      </p:sp>
      <p:cxnSp>
        <p:nvCxnSpPr>
          <p:cNvPr id="77" name="Straight Connector 76">
            <a:extLst>
              <a:ext uri="{FF2B5EF4-FFF2-40B4-BE49-F238E27FC236}">
                <a16:creationId xmlns:a16="http://schemas.microsoft.com/office/drawing/2014/main" id="{1A589FE7-499C-40AF-BB0B-3EBB31A03360}"/>
              </a:ext>
            </a:extLst>
          </p:cNvPr>
          <p:cNvCxnSpPr>
            <a:cxnSpLocks/>
          </p:cNvCxnSpPr>
          <p:nvPr/>
        </p:nvCxnSpPr>
        <p:spPr>
          <a:xfrm>
            <a:off x="8530689" y="6479443"/>
            <a:ext cx="162772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458B5CA-1A49-47AD-B209-EA57E18FDBF3}"/>
              </a:ext>
            </a:extLst>
          </p:cNvPr>
          <p:cNvCxnSpPr>
            <a:cxnSpLocks/>
          </p:cNvCxnSpPr>
          <p:nvPr/>
        </p:nvCxnSpPr>
        <p:spPr>
          <a:xfrm flipV="1">
            <a:off x="6289308" y="4257392"/>
            <a:ext cx="3113183" cy="1586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381755F-C79A-4286-9503-EB52172C7839}"/>
              </a:ext>
            </a:extLst>
          </p:cNvPr>
          <p:cNvCxnSpPr>
            <a:cxnSpLocks/>
          </p:cNvCxnSpPr>
          <p:nvPr/>
        </p:nvCxnSpPr>
        <p:spPr>
          <a:xfrm flipV="1">
            <a:off x="9498728" y="4242622"/>
            <a:ext cx="1773303" cy="89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5C4A114-4935-4C6C-8F50-C3408938CF32}"/>
              </a:ext>
            </a:extLst>
          </p:cNvPr>
          <p:cNvCxnSpPr>
            <a:cxnSpLocks/>
          </p:cNvCxnSpPr>
          <p:nvPr/>
        </p:nvCxnSpPr>
        <p:spPr>
          <a:xfrm>
            <a:off x="11269801" y="482217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E0EEEE04-E846-4441-A6FD-2E8CB7DBFE5B}"/>
              </a:ext>
            </a:extLst>
          </p:cNvPr>
          <p:cNvSpPr/>
          <p:nvPr/>
        </p:nvSpPr>
        <p:spPr>
          <a:xfrm>
            <a:off x="11180421" y="556516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AE6AE02-CDCF-4402-A9A0-41C617F7F445}"/>
              </a:ext>
            </a:extLst>
          </p:cNvPr>
          <p:cNvSpPr txBox="1"/>
          <p:nvPr/>
        </p:nvSpPr>
        <p:spPr>
          <a:xfrm>
            <a:off x="10282457" y="5607113"/>
            <a:ext cx="1909543" cy="923330"/>
          </a:xfrm>
          <a:prstGeom prst="rect">
            <a:avLst/>
          </a:prstGeom>
          <a:noFill/>
        </p:spPr>
        <p:txBody>
          <a:bodyPr wrap="square" rtlCol="0">
            <a:spAutoFit/>
          </a:bodyPr>
          <a:lstStyle/>
          <a:p>
            <a:r>
              <a:rPr lang="en-US" dirty="0"/>
              <a:t>Drug Abuse Prevention and Control Act</a:t>
            </a:r>
          </a:p>
        </p:txBody>
      </p:sp>
      <p:cxnSp>
        <p:nvCxnSpPr>
          <p:cNvPr id="83" name="Straight Connector 82">
            <a:extLst>
              <a:ext uri="{FF2B5EF4-FFF2-40B4-BE49-F238E27FC236}">
                <a16:creationId xmlns:a16="http://schemas.microsoft.com/office/drawing/2014/main" id="{12A414CE-8D34-4848-807E-E6E8743212B5}"/>
              </a:ext>
            </a:extLst>
          </p:cNvPr>
          <p:cNvCxnSpPr>
            <a:cxnSpLocks/>
          </p:cNvCxnSpPr>
          <p:nvPr/>
        </p:nvCxnSpPr>
        <p:spPr>
          <a:xfrm>
            <a:off x="10296971" y="6494158"/>
            <a:ext cx="185545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095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par>
                          <p:cTn id="8" fill="hold">
                            <p:stCondLst>
                              <p:cond delay="25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anim calcmode="lin" valueType="num">
                                      <p:cBhvr>
                                        <p:cTn id="12" dur="250" fill="hold"/>
                                        <p:tgtEl>
                                          <p:spTgt spid="15"/>
                                        </p:tgtEl>
                                        <p:attrNameLst>
                                          <p:attrName>ppt_x</p:attrName>
                                        </p:attrNameLst>
                                      </p:cBhvr>
                                      <p:tavLst>
                                        <p:tav tm="0">
                                          <p:val>
                                            <p:strVal val="#ppt_x"/>
                                          </p:val>
                                        </p:tav>
                                        <p:tav tm="100000">
                                          <p:val>
                                            <p:strVal val="#ppt_x"/>
                                          </p:val>
                                        </p:tav>
                                      </p:tavLst>
                                    </p:anim>
                                    <p:anim calcmode="lin" valueType="num">
                                      <p:cBhvr>
                                        <p:cTn id="13" dur="25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50" fill="hold"/>
                                        <p:tgtEl>
                                          <p:spTgt spid="5"/>
                                        </p:tgtEl>
                                        <p:attrNameLst>
                                          <p:attrName>ppt_w</p:attrName>
                                        </p:attrNameLst>
                                      </p:cBhvr>
                                      <p:tavLst>
                                        <p:tav tm="0">
                                          <p:val>
                                            <p:fltVal val="0"/>
                                          </p:val>
                                        </p:tav>
                                        <p:tav tm="100000">
                                          <p:val>
                                            <p:strVal val="#ppt_w"/>
                                          </p:val>
                                        </p:tav>
                                      </p:tavLst>
                                    </p:anim>
                                    <p:anim calcmode="lin" valueType="num">
                                      <p:cBhvr>
                                        <p:cTn id="18" dur="250" fill="hold"/>
                                        <p:tgtEl>
                                          <p:spTgt spid="5"/>
                                        </p:tgtEl>
                                        <p:attrNameLst>
                                          <p:attrName>ppt_h</p:attrName>
                                        </p:attrNameLst>
                                      </p:cBhvr>
                                      <p:tavLst>
                                        <p:tav tm="0">
                                          <p:val>
                                            <p:fltVal val="0"/>
                                          </p:val>
                                        </p:tav>
                                        <p:tav tm="100000">
                                          <p:val>
                                            <p:strVal val="#ppt_h"/>
                                          </p:val>
                                        </p:tav>
                                      </p:tavLst>
                                    </p:anim>
                                    <p:animEffect transition="in" filter="fade">
                                      <p:cBhvr>
                                        <p:cTn id="19" dur="250"/>
                                        <p:tgtEl>
                                          <p:spTgt spid="5"/>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50" fill="hold"/>
                                        <p:tgtEl>
                                          <p:spTgt spid="6"/>
                                        </p:tgtEl>
                                        <p:attrNameLst>
                                          <p:attrName>ppt_w</p:attrName>
                                        </p:attrNameLst>
                                      </p:cBhvr>
                                      <p:tavLst>
                                        <p:tav tm="0">
                                          <p:val>
                                            <p:fltVal val="0"/>
                                          </p:val>
                                        </p:tav>
                                        <p:tav tm="100000">
                                          <p:val>
                                            <p:strVal val="#ppt_w"/>
                                          </p:val>
                                        </p:tav>
                                      </p:tavLst>
                                    </p:anim>
                                    <p:anim calcmode="lin" valueType="num">
                                      <p:cBhvr>
                                        <p:cTn id="24" dur="250" fill="hold"/>
                                        <p:tgtEl>
                                          <p:spTgt spid="6"/>
                                        </p:tgtEl>
                                        <p:attrNameLst>
                                          <p:attrName>ppt_h</p:attrName>
                                        </p:attrNameLst>
                                      </p:cBhvr>
                                      <p:tavLst>
                                        <p:tav tm="0">
                                          <p:val>
                                            <p:fltVal val="0"/>
                                          </p:val>
                                        </p:tav>
                                        <p:tav tm="100000">
                                          <p:val>
                                            <p:strVal val="#ppt_h"/>
                                          </p:val>
                                        </p:tav>
                                      </p:tavLst>
                                    </p:anim>
                                    <p:animEffect transition="in" filter="fade">
                                      <p:cBhvr>
                                        <p:cTn id="25" dur="250"/>
                                        <p:tgtEl>
                                          <p:spTgt spid="6"/>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250" fill="hold"/>
                                        <p:tgtEl>
                                          <p:spTgt spid="9"/>
                                        </p:tgtEl>
                                        <p:attrNameLst>
                                          <p:attrName>ppt_w</p:attrName>
                                        </p:attrNameLst>
                                      </p:cBhvr>
                                      <p:tavLst>
                                        <p:tav tm="0">
                                          <p:val>
                                            <p:fltVal val="0"/>
                                          </p:val>
                                        </p:tav>
                                        <p:tav tm="100000">
                                          <p:val>
                                            <p:strVal val="#ppt_w"/>
                                          </p:val>
                                        </p:tav>
                                      </p:tavLst>
                                    </p:anim>
                                    <p:anim calcmode="lin" valueType="num">
                                      <p:cBhvr>
                                        <p:cTn id="30" dur="250" fill="hold"/>
                                        <p:tgtEl>
                                          <p:spTgt spid="9"/>
                                        </p:tgtEl>
                                        <p:attrNameLst>
                                          <p:attrName>ppt_h</p:attrName>
                                        </p:attrNameLst>
                                      </p:cBhvr>
                                      <p:tavLst>
                                        <p:tav tm="0">
                                          <p:val>
                                            <p:fltVal val="0"/>
                                          </p:val>
                                        </p:tav>
                                        <p:tav tm="100000">
                                          <p:val>
                                            <p:strVal val="#ppt_h"/>
                                          </p:val>
                                        </p:tav>
                                      </p:tavLst>
                                    </p:anim>
                                    <p:animEffect transition="in" filter="fade">
                                      <p:cBhvr>
                                        <p:cTn id="31" dur="250"/>
                                        <p:tgtEl>
                                          <p:spTgt spid="9"/>
                                        </p:tgtEl>
                                      </p:cBhvr>
                                    </p:animEffect>
                                  </p:childTnLst>
                                </p:cTn>
                              </p:par>
                            </p:childTnLst>
                          </p:cTn>
                        </p:par>
                        <p:par>
                          <p:cTn id="32" fill="hold">
                            <p:stCondLst>
                              <p:cond delay="1250"/>
                            </p:stCondLst>
                            <p:childTnLst>
                              <p:par>
                                <p:cTn id="33" presetID="53" presetClass="entr" presetSubtype="16"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50" fill="hold"/>
                                        <p:tgtEl>
                                          <p:spTgt spid="13"/>
                                        </p:tgtEl>
                                        <p:attrNameLst>
                                          <p:attrName>ppt_w</p:attrName>
                                        </p:attrNameLst>
                                      </p:cBhvr>
                                      <p:tavLst>
                                        <p:tav tm="0">
                                          <p:val>
                                            <p:fltVal val="0"/>
                                          </p:val>
                                        </p:tav>
                                        <p:tav tm="100000">
                                          <p:val>
                                            <p:strVal val="#ppt_w"/>
                                          </p:val>
                                        </p:tav>
                                      </p:tavLst>
                                    </p:anim>
                                    <p:anim calcmode="lin" valueType="num">
                                      <p:cBhvr>
                                        <p:cTn id="36" dur="250" fill="hold"/>
                                        <p:tgtEl>
                                          <p:spTgt spid="13"/>
                                        </p:tgtEl>
                                        <p:attrNameLst>
                                          <p:attrName>ppt_h</p:attrName>
                                        </p:attrNameLst>
                                      </p:cBhvr>
                                      <p:tavLst>
                                        <p:tav tm="0">
                                          <p:val>
                                            <p:fltVal val="0"/>
                                          </p:val>
                                        </p:tav>
                                        <p:tav tm="100000">
                                          <p:val>
                                            <p:strVal val="#ppt_h"/>
                                          </p:val>
                                        </p:tav>
                                      </p:tavLst>
                                    </p:anim>
                                    <p:animEffect transition="in" filter="fade">
                                      <p:cBhvr>
                                        <p:cTn id="37" dur="250"/>
                                        <p:tgtEl>
                                          <p:spTgt spid="13"/>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250"/>
                                        <p:tgtEl>
                                          <p:spTgt spid="10"/>
                                        </p:tgtEl>
                                      </p:cBhvr>
                                    </p:animEffect>
                                  </p:childTnLst>
                                </p:cTn>
                              </p:par>
                            </p:childTnLst>
                          </p:cTn>
                        </p:par>
                        <p:par>
                          <p:cTn id="42" fill="hold">
                            <p:stCondLst>
                              <p:cond delay="175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fltVal val="0"/>
                                          </p:val>
                                        </p:tav>
                                        <p:tav tm="100000">
                                          <p:val>
                                            <p:strVal val="#ppt_w"/>
                                          </p:val>
                                        </p:tav>
                                      </p:tavLst>
                                    </p:anim>
                                    <p:anim calcmode="lin" valueType="num">
                                      <p:cBhvr>
                                        <p:cTn id="46" dur="250" fill="hold"/>
                                        <p:tgtEl>
                                          <p:spTgt spid="12"/>
                                        </p:tgtEl>
                                        <p:attrNameLst>
                                          <p:attrName>ppt_h</p:attrName>
                                        </p:attrNameLst>
                                      </p:cBhvr>
                                      <p:tavLst>
                                        <p:tav tm="0">
                                          <p:val>
                                            <p:fltVal val="0"/>
                                          </p:val>
                                        </p:tav>
                                        <p:tav tm="100000">
                                          <p:val>
                                            <p:strVal val="#ppt_h"/>
                                          </p:val>
                                        </p:tav>
                                      </p:tavLst>
                                    </p:anim>
                                    <p:animEffect transition="in" filter="fade">
                                      <p:cBhvr>
                                        <p:cTn id="47" dur="250"/>
                                        <p:tgtEl>
                                          <p:spTgt spid="12"/>
                                        </p:tgtEl>
                                      </p:cBhvr>
                                    </p:animEffect>
                                  </p:childTnLst>
                                </p:cTn>
                              </p:par>
                            </p:childTnLst>
                          </p:cTn>
                        </p:par>
                        <p:par>
                          <p:cTn id="48" fill="hold">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250" fill="hold"/>
                                        <p:tgtEl>
                                          <p:spTgt spid="16"/>
                                        </p:tgtEl>
                                        <p:attrNameLst>
                                          <p:attrName>ppt_x</p:attrName>
                                        </p:attrNameLst>
                                      </p:cBhvr>
                                      <p:tavLst>
                                        <p:tav tm="0">
                                          <p:val>
                                            <p:strVal val="#ppt_x"/>
                                          </p:val>
                                        </p:tav>
                                        <p:tav tm="100000">
                                          <p:val>
                                            <p:strVal val="#ppt_x"/>
                                          </p:val>
                                        </p:tav>
                                      </p:tavLst>
                                    </p:anim>
                                    <p:anim calcmode="lin" valueType="num">
                                      <p:cBhvr additive="base">
                                        <p:cTn id="52" dur="25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2250"/>
                            </p:stCondLst>
                            <p:childTnLst>
                              <p:par>
                                <p:cTn id="54" presetID="22" presetClass="entr" presetSubtype="8"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250"/>
                                        <p:tgtEl>
                                          <p:spTgt spid="17"/>
                                        </p:tgtEl>
                                      </p:cBhvr>
                                    </p:animEffect>
                                  </p:childTnLst>
                                </p:cTn>
                              </p:par>
                            </p:childTnLst>
                          </p:cTn>
                        </p:par>
                        <p:par>
                          <p:cTn id="57" fill="hold">
                            <p:stCondLst>
                              <p:cond delay="2500"/>
                            </p:stCondLst>
                            <p:childTnLst>
                              <p:par>
                                <p:cTn id="58" presetID="22" presetClass="entr" presetSubtype="8"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250"/>
                                        <p:tgtEl>
                                          <p:spTgt spid="14"/>
                                        </p:tgtEl>
                                      </p:cBhvr>
                                    </p:animEffect>
                                  </p:childTnLst>
                                </p:cTn>
                              </p:par>
                            </p:childTnLst>
                          </p:cTn>
                        </p:par>
                        <p:par>
                          <p:cTn id="61" fill="hold">
                            <p:stCondLst>
                              <p:cond delay="2750"/>
                            </p:stCondLst>
                            <p:childTnLst>
                              <p:par>
                                <p:cTn id="62" presetID="42" presetClass="entr" presetSubtype="0" fill="hold" grpId="0" nodeType="after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250"/>
                                        <p:tgtEl>
                                          <p:spTgt spid="49"/>
                                        </p:tgtEl>
                                      </p:cBhvr>
                                    </p:animEffect>
                                    <p:anim calcmode="lin" valueType="num">
                                      <p:cBhvr>
                                        <p:cTn id="65" dur="250" fill="hold"/>
                                        <p:tgtEl>
                                          <p:spTgt spid="49"/>
                                        </p:tgtEl>
                                        <p:attrNameLst>
                                          <p:attrName>ppt_x</p:attrName>
                                        </p:attrNameLst>
                                      </p:cBhvr>
                                      <p:tavLst>
                                        <p:tav tm="0">
                                          <p:val>
                                            <p:strVal val="#ppt_x"/>
                                          </p:val>
                                        </p:tav>
                                        <p:tav tm="100000">
                                          <p:val>
                                            <p:strVal val="#ppt_x"/>
                                          </p:val>
                                        </p:tav>
                                      </p:tavLst>
                                    </p:anim>
                                    <p:anim calcmode="lin" valueType="num">
                                      <p:cBhvr>
                                        <p:cTn id="66" dur="250" fill="hold"/>
                                        <p:tgtEl>
                                          <p:spTgt spid="49"/>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53" presetClass="entr" presetSubtype="16"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250" fill="hold"/>
                                        <p:tgtEl>
                                          <p:spTgt spid="43"/>
                                        </p:tgtEl>
                                        <p:attrNameLst>
                                          <p:attrName>ppt_w</p:attrName>
                                        </p:attrNameLst>
                                      </p:cBhvr>
                                      <p:tavLst>
                                        <p:tav tm="0">
                                          <p:val>
                                            <p:fltVal val="0"/>
                                          </p:val>
                                        </p:tav>
                                        <p:tav tm="100000">
                                          <p:val>
                                            <p:strVal val="#ppt_w"/>
                                          </p:val>
                                        </p:tav>
                                      </p:tavLst>
                                    </p:anim>
                                    <p:anim calcmode="lin" valueType="num">
                                      <p:cBhvr>
                                        <p:cTn id="71" dur="250" fill="hold"/>
                                        <p:tgtEl>
                                          <p:spTgt spid="43"/>
                                        </p:tgtEl>
                                        <p:attrNameLst>
                                          <p:attrName>ppt_h</p:attrName>
                                        </p:attrNameLst>
                                      </p:cBhvr>
                                      <p:tavLst>
                                        <p:tav tm="0">
                                          <p:val>
                                            <p:fltVal val="0"/>
                                          </p:val>
                                        </p:tav>
                                        <p:tav tm="100000">
                                          <p:val>
                                            <p:strVal val="#ppt_h"/>
                                          </p:val>
                                        </p:tav>
                                      </p:tavLst>
                                    </p:anim>
                                    <p:animEffect transition="in" filter="fade">
                                      <p:cBhvr>
                                        <p:cTn id="72" dur="250"/>
                                        <p:tgtEl>
                                          <p:spTgt spid="43"/>
                                        </p:tgtEl>
                                      </p:cBhvr>
                                    </p:animEffect>
                                  </p:childTnLst>
                                </p:cTn>
                              </p:par>
                            </p:childTnLst>
                          </p:cTn>
                        </p:par>
                        <p:par>
                          <p:cTn id="73" fill="hold">
                            <p:stCondLst>
                              <p:cond delay="3250"/>
                            </p:stCondLst>
                            <p:childTnLst>
                              <p:par>
                                <p:cTn id="74" presetID="53" presetClass="entr" presetSubtype="16"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p:cTn id="76" dur="250" fill="hold"/>
                                        <p:tgtEl>
                                          <p:spTgt spid="44"/>
                                        </p:tgtEl>
                                        <p:attrNameLst>
                                          <p:attrName>ppt_w</p:attrName>
                                        </p:attrNameLst>
                                      </p:cBhvr>
                                      <p:tavLst>
                                        <p:tav tm="0">
                                          <p:val>
                                            <p:fltVal val="0"/>
                                          </p:val>
                                        </p:tav>
                                        <p:tav tm="100000">
                                          <p:val>
                                            <p:strVal val="#ppt_w"/>
                                          </p:val>
                                        </p:tav>
                                      </p:tavLst>
                                    </p:anim>
                                    <p:anim calcmode="lin" valueType="num">
                                      <p:cBhvr>
                                        <p:cTn id="77" dur="250" fill="hold"/>
                                        <p:tgtEl>
                                          <p:spTgt spid="44"/>
                                        </p:tgtEl>
                                        <p:attrNameLst>
                                          <p:attrName>ppt_h</p:attrName>
                                        </p:attrNameLst>
                                      </p:cBhvr>
                                      <p:tavLst>
                                        <p:tav tm="0">
                                          <p:val>
                                            <p:fltVal val="0"/>
                                          </p:val>
                                        </p:tav>
                                        <p:tav tm="100000">
                                          <p:val>
                                            <p:strVal val="#ppt_h"/>
                                          </p:val>
                                        </p:tav>
                                      </p:tavLst>
                                    </p:anim>
                                    <p:animEffect transition="in" filter="fade">
                                      <p:cBhvr>
                                        <p:cTn id="78" dur="250"/>
                                        <p:tgtEl>
                                          <p:spTgt spid="44"/>
                                        </p:tgtEl>
                                      </p:cBhvr>
                                    </p:animEffect>
                                  </p:childTnLst>
                                </p:cTn>
                              </p:par>
                            </p:childTnLst>
                          </p:cTn>
                        </p:par>
                        <p:par>
                          <p:cTn id="79" fill="hold">
                            <p:stCondLst>
                              <p:cond delay="3500"/>
                            </p:stCondLst>
                            <p:childTnLst>
                              <p:par>
                                <p:cTn id="80" presetID="53" presetClass="entr" presetSubtype="16"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p:cTn id="82" dur="250" fill="hold"/>
                                        <p:tgtEl>
                                          <p:spTgt spid="45"/>
                                        </p:tgtEl>
                                        <p:attrNameLst>
                                          <p:attrName>ppt_w</p:attrName>
                                        </p:attrNameLst>
                                      </p:cBhvr>
                                      <p:tavLst>
                                        <p:tav tm="0">
                                          <p:val>
                                            <p:fltVal val="0"/>
                                          </p:val>
                                        </p:tav>
                                        <p:tav tm="100000">
                                          <p:val>
                                            <p:strVal val="#ppt_w"/>
                                          </p:val>
                                        </p:tav>
                                      </p:tavLst>
                                    </p:anim>
                                    <p:anim calcmode="lin" valueType="num">
                                      <p:cBhvr>
                                        <p:cTn id="83" dur="250" fill="hold"/>
                                        <p:tgtEl>
                                          <p:spTgt spid="45"/>
                                        </p:tgtEl>
                                        <p:attrNameLst>
                                          <p:attrName>ppt_h</p:attrName>
                                        </p:attrNameLst>
                                      </p:cBhvr>
                                      <p:tavLst>
                                        <p:tav tm="0">
                                          <p:val>
                                            <p:fltVal val="0"/>
                                          </p:val>
                                        </p:tav>
                                        <p:tav tm="100000">
                                          <p:val>
                                            <p:strVal val="#ppt_h"/>
                                          </p:val>
                                        </p:tav>
                                      </p:tavLst>
                                    </p:anim>
                                    <p:animEffect transition="in" filter="fade">
                                      <p:cBhvr>
                                        <p:cTn id="84" dur="250"/>
                                        <p:tgtEl>
                                          <p:spTgt spid="45"/>
                                        </p:tgtEl>
                                      </p:cBhvr>
                                    </p:animEffect>
                                  </p:childTnLst>
                                </p:cTn>
                              </p:par>
                            </p:childTnLst>
                          </p:cTn>
                        </p:par>
                        <p:par>
                          <p:cTn id="85" fill="hold">
                            <p:stCondLst>
                              <p:cond delay="3750"/>
                            </p:stCondLst>
                            <p:childTnLst>
                              <p:par>
                                <p:cTn id="86" presetID="53" presetClass="entr" presetSubtype="16" fill="hold" grpId="0" nodeType="after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p:cTn id="88" dur="250" fill="hold"/>
                                        <p:tgtEl>
                                          <p:spTgt spid="48"/>
                                        </p:tgtEl>
                                        <p:attrNameLst>
                                          <p:attrName>ppt_w</p:attrName>
                                        </p:attrNameLst>
                                      </p:cBhvr>
                                      <p:tavLst>
                                        <p:tav tm="0">
                                          <p:val>
                                            <p:fltVal val="0"/>
                                          </p:val>
                                        </p:tav>
                                        <p:tav tm="100000">
                                          <p:val>
                                            <p:strVal val="#ppt_w"/>
                                          </p:val>
                                        </p:tav>
                                      </p:tavLst>
                                    </p:anim>
                                    <p:anim calcmode="lin" valueType="num">
                                      <p:cBhvr>
                                        <p:cTn id="89" dur="250" fill="hold"/>
                                        <p:tgtEl>
                                          <p:spTgt spid="48"/>
                                        </p:tgtEl>
                                        <p:attrNameLst>
                                          <p:attrName>ppt_h</p:attrName>
                                        </p:attrNameLst>
                                      </p:cBhvr>
                                      <p:tavLst>
                                        <p:tav tm="0">
                                          <p:val>
                                            <p:fltVal val="0"/>
                                          </p:val>
                                        </p:tav>
                                        <p:tav tm="100000">
                                          <p:val>
                                            <p:strVal val="#ppt_h"/>
                                          </p:val>
                                        </p:tav>
                                      </p:tavLst>
                                    </p:anim>
                                    <p:animEffect transition="in" filter="fade">
                                      <p:cBhvr>
                                        <p:cTn id="90" dur="250"/>
                                        <p:tgtEl>
                                          <p:spTgt spid="48"/>
                                        </p:tgtEl>
                                      </p:cBhvr>
                                    </p:animEffect>
                                  </p:childTnLst>
                                </p:cTn>
                              </p:par>
                            </p:childTnLst>
                          </p:cTn>
                        </p:par>
                        <p:par>
                          <p:cTn id="91" fill="hold">
                            <p:stCondLst>
                              <p:cond delay="4000"/>
                            </p:stCondLst>
                            <p:childTnLst>
                              <p:par>
                                <p:cTn id="92" presetID="22" presetClass="entr" presetSubtype="4" fill="hold" nodeType="after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down)">
                                      <p:cBhvr>
                                        <p:cTn id="94" dur="250"/>
                                        <p:tgtEl>
                                          <p:spTgt spid="46"/>
                                        </p:tgtEl>
                                      </p:cBhvr>
                                    </p:animEffect>
                                  </p:childTnLst>
                                </p:cTn>
                              </p:par>
                            </p:childTnLst>
                          </p:cTn>
                        </p:par>
                        <p:par>
                          <p:cTn id="95" fill="hold">
                            <p:stCondLst>
                              <p:cond delay="4250"/>
                            </p:stCondLst>
                            <p:childTnLst>
                              <p:par>
                                <p:cTn id="96" presetID="53" presetClass="entr" presetSubtype="16"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250" fill="hold"/>
                                        <p:tgtEl>
                                          <p:spTgt spid="47"/>
                                        </p:tgtEl>
                                        <p:attrNameLst>
                                          <p:attrName>ppt_w</p:attrName>
                                        </p:attrNameLst>
                                      </p:cBhvr>
                                      <p:tavLst>
                                        <p:tav tm="0">
                                          <p:val>
                                            <p:fltVal val="0"/>
                                          </p:val>
                                        </p:tav>
                                        <p:tav tm="100000">
                                          <p:val>
                                            <p:strVal val="#ppt_w"/>
                                          </p:val>
                                        </p:tav>
                                      </p:tavLst>
                                    </p:anim>
                                    <p:anim calcmode="lin" valueType="num">
                                      <p:cBhvr>
                                        <p:cTn id="99" dur="250" fill="hold"/>
                                        <p:tgtEl>
                                          <p:spTgt spid="47"/>
                                        </p:tgtEl>
                                        <p:attrNameLst>
                                          <p:attrName>ppt_h</p:attrName>
                                        </p:attrNameLst>
                                      </p:cBhvr>
                                      <p:tavLst>
                                        <p:tav tm="0">
                                          <p:val>
                                            <p:fltVal val="0"/>
                                          </p:val>
                                        </p:tav>
                                        <p:tav tm="100000">
                                          <p:val>
                                            <p:strVal val="#ppt_h"/>
                                          </p:val>
                                        </p:tav>
                                      </p:tavLst>
                                    </p:anim>
                                    <p:animEffect transition="in" filter="fade">
                                      <p:cBhvr>
                                        <p:cTn id="100" dur="250"/>
                                        <p:tgtEl>
                                          <p:spTgt spid="47"/>
                                        </p:tgtEl>
                                      </p:cBhvr>
                                    </p:animEffect>
                                  </p:childTnLst>
                                </p:cTn>
                              </p:par>
                            </p:childTnLst>
                          </p:cTn>
                        </p:par>
                        <p:par>
                          <p:cTn id="101" fill="hold">
                            <p:stCondLst>
                              <p:cond delay="4500"/>
                            </p:stCondLst>
                            <p:childTnLst>
                              <p:par>
                                <p:cTn id="102" presetID="2" presetClass="entr" presetSubtype="1" fill="hold" grpId="0" nodeType="after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250" fill="hold"/>
                                        <p:tgtEl>
                                          <p:spTgt spid="50"/>
                                        </p:tgtEl>
                                        <p:attrNameLst>
                                          <p:attrName>ppt_x</p:attrName>
                                        </p:attrNameLst>
                                      </p:cBhvr>
                                      <p:tavLst>
                                        <p:tav tm="0">
                                          <p:val>
                                            <p:strVal val="#ppt_x"/>
                                          </p:val>
                                        </p:tav>
                                        <p:tav tm="100000">
                                          <p:val>
                                            <p:strVal val="#ppt_x"/>
                                          </p:val>
                                        </p:tav>
                                      </p:tavLst>
                                    </p:anim>
                                    <p:anim calcmode="lin" valueType="num">
                                      <p:cBhvr additive="base">
                                        <p:cTn id="105" dur="250" fill="hold"/>
                                        <p:tgtEl>
                                          <p:spTgt spid="50"/>
                                        </p:tgtEl>
                                        <p:attrNameLst>
                                          <p:attrName>ppt_y</p:attrName>
                                        </p:attrNameLst>
                                      </p:cBhvr>
                                      <p:tavLst>
                                        <p:tav tm="0">
                                          <p:val>
                                            <p:strVal val="0-#ppt_h/2"/>
                                          </p:val>
                                        </p:tav>
                                        <p:tav tm="100000">
                                          <p:val>
                                            <p:strVal val="#ppt_y"/>
                                          </p:val>
                                        </p:tav>
                                      </p:tavLst>
                                    </p:anim>
                                  </p:childTnLst>
                                </p:cTn>
                              </p:par>
                            </p:childTnLst>
                          </p:cTn>
                        </p:par>
                        <p:par>
                          <p:cTn id="106" fill="hold">
                            <p:stCondLst>
                              <p:cond delay="4750"/>
                            </p:stCondLst>
                            <p:childTnLst>
                              <p:par>
                                <p:cTn id="107" presetID="22" presetClass="entr" presetSubtype="8" fill="hold"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250"/>
                                        <p:tgtEl>
                                          <p:spTgt spid="51"/>
                                        </p:tgtEl>
                                      </p:cBhvr>
                                    </p:animEffect>
                                  </p:childTnLst>
                                </p:cTn>
                              </p:par>
                            </p:childTnLst>
                          </p:cTn>
                        </p:par>
                        <p:par>
                          <p:cTn id="110" fill="hold">
                            <p:stCondLst>
                              <p:cond delay="5000"/>
                            </p:stCondLst>
                            <p:childTnLst>
                              <p:par>
                                <p:cTn id="111" presetID="22" presetClass="entr" presetSubtype="8" fill="hold" nodeType="after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wipe(left)">
                                      <p:cBhvr>
                                        <p:cTn id="113" dur="250"/>
                                        <p:tgtEl>
                                          <p:spTgt spid="38"/>
                                        </p:tgtEl>
                                      </p:cBhvr>
                                    </p:animEffect>
                                  </p:childTnLst>
                                </p:cTn>
                              </p:par>
                            </p:childTnLst>
                          </p:cTn>
                        </p:par>
                        <p:par>
                          <p:cTn id="114" fill="hold">
                            <p:stCondLst>
                              <p:cond delay="5250"/>
                            </p:stCondLst>
                            <p:childTnLst>
                              <p:par>
                                <p:cTn id="115" presetID="47" presetClass="entr" presetSubtype="0" fill="hold" grpId="0" nodeType="after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250"/>
                                        <p:tgtEl>
                                          <p:spTgt spid="55"/>
                                        </p:tgtEl>
                                      </p:cBhvr>
                                    </p:animEffect>
                                    <p:anim calcmode="lin" valueType="num">
                                      <p:cBhvr>
                                        <p:cTn id="118" dur="250" fill="hold"/>
                                        <p:tgtEl>
                                          <p:spTgt spid="55"/>
                                        </p:tgtEl>
                                        <p:attrNameLst>
                                          <p:attrName>ppt_x</p:attrName>
                                        </p:attrNameLst>
                                      </p:cBhvr>
                                      <p:tavLst>
                                        <p:tav tm="0">
                                          <p:val>
                                            <p:strVal val="#ppt_x"/>
                                          </p:val>
                                        </p:tav>
                                        <p:tav tm="100000">
                                          <p:val>
                                            <p:strVal val="#ppt_x"/>
                                          </p:val>
                                        </p:tav>
                                      </p:tavLst>
                                    </p:anim>
                                    <p:anim calcmode="lin" valueType="num">
                                      <p:cBhvr>
                                        <p:cTn id="119" dur="250" fill="hold"/>
                                        <p:tgtEl>
                                          <p:spTgt spid="55"/>
                                        </p:tgtEl>
                                        <p:attrNameLst>
                                          <p:attrName>ppt_y</p:attrName>
                                        </p:attrNameLst>
                                      </p:cBhvr>
                                      <p:tavLst>
                                        <p:tav tm="0">
                                          <p:val>
                                            <p:strVal val="#ppt_y-.1"/>
                                          </p:val>
                                        </p:tav>
                                        <p:tav tm="100000">
                                          <p:val>
                                            <p:strVal val="#ppt_y"/>
                                          </p:val>
                                        </p:tav>
                                      </p:tavLst>
                                    </p:anim>
                                  </p:childTnLst>
                                </p:cTn>
                              </p:par>
                            </p:childTnLst>
                          </p:cTn>
                        </p:par>
                        <p:par>
                          <p:cTn id="120" fill="hold">
                            <p:stCondLst>
                              <p:cond delay="5500"/>
                            </p:stCondLst>
                            <p:childTnLst>
                              <p:par>
                                <p:cTn id="121" presetID="53" presetClass="entr" presetSubtype="16" fill="hold" grpId="0" nodeType="afterEffect">
                                  <p:stCondLst>
                                    <p:cond delay="0"/>
                                  </p:stCondLst>
                                  <p:childTnLst>
                                    <p:set>
                                      <p:cBhvr>
                                        <p:cTn id="122" dur="1" fill="hold">
                                          <p:stCondLst>
                                            <p:cond delay="0"/>
                                          </p:stCondLst>
                                        </p:cTn>
                                        <p:tgtEl>
                                          <p:spTgt spid="40"/>
                                        </p:tgtEl>
                                        <p:attrNameLst>
                                          <p:attrName>style.visibility</p:attrName>
                                        </p:attrNameLst>
                                      </p:cBhvr>
                                      <p:to>
                                        <p:strVal val="visible"/>
                                      </p:to>
                                    </p:set>
                                    <p:anim calcmode="lin" valueType="num">
                                      <p:cBhvr>
                                        <p:cTn id="123" dur="250" fill="hold"/>
                                        <p:tgtEl>
                                          <p:spTgt spid="40"/>
                                        </p:tgtEl>
                                        <p:attrNameLst>
                                          <p:attrName>ppt_w</p:attrName>
                                        </p:attrNameLst>
                                      </p:cBhvr>
                                      <p:tavLst>
                                        <p:tav tm="0">
                                          <p:val>
                                            <p:fltVal val="0"/>
                                          </p:val>
                                        </p:tav>
                                        <p:tav tm="100000">
                                          <p:val>
                                            <p:strVal val="#ppt_w"/>
                                          </p:val>
                                        </p:tav>
                                      </p:tavLst>
                                    </p:anim>
                                    <p:anim calcmode="lin" valueType="num">
                                      <p:cBhvr>
                                        <p:cTn id="124" dur="250" fill="hold"/>
                                        <p:tgtEl>
                                          <p:spTgt spid="40"/>
                                        </p:tgtEl>
                                        <p:attrNameLst>
                                          <p:attrName>ppt_h</p:attrName>
                                        </p:attrNameLst>
                                      </p:cBhvr>
                                      <p:tavLst>
                                        <p:tav tm="0">
                                          <p:val>
                                            <p:fltVal val="0"/>
                                          </p:val>
                                        </p:tav>
                                        <p:tav tm="100000">
                                          <p:val>
                                            <p:strVal val="#ppt_h"/>
                                          </p:val>
                                        </p:tav>
                                      </p:tavLst>
                                    </p:anim>
                                    <p:animEffect transition="in" filter="fade">
                                      <p:cBhvr>
                                        <p:cTn id="125" dur="250"/>
                                        <p:tgtEl>
                                          <p:spTgt spid="40"/>
                                        </p:tgtEl>
                                      </p:cBhvr>
                                    </p:animEffect>
                                  </p:childTnLst>
                                </p:cTn>
                              </p:par>
                            </p:childTnLst>
                          </p:cTn>
                        </p:par>
                        <p:par>
                          <p:cTn id="126" fill="hold">
                            <p:stCondLst>
                              <p:cond delay="5750"/>
                            </p:stCondLst>
                            <p:childTnLst>
                              <p:par>
                                <p:cTn id="127" presetID="53" presetClass="entr" presetSubtype="16" fill="hold" grpId="0" nodeType="afterEffect">
                                  <p:stCondLst>
                                    <p:cond delay="0"/>
                                  </p:stCondLst>
                                  <p:childTnLst>
                                    <p:set>
                                      <p:cBhvr>
                                        <p:cTn id="128" dur="1" fill="hold">
                                          <p:stCondLst>
                                            <p:cond delay="0"/>
                                          </p:stCondLst>
                                        </p:cTn>
                                        <p:tgtEl>
                                          <p:spTgt spid="41"/>
                                        </p:tgtEl>
                                        <p:attrNameLst>
                                          <p:attrName>style.visibility</p:attrName>
                                        </p:attrNameLst>
                                      </p:cBhvr>
                                      <p:to>
                                        <p:strVal val="visible"/>
                                      </p:to>
                                    </p:set>
                                    <p:anim calcmode="lin" valueType="num">
                                      <p:cBhvr>
                                        <p:cTn id="129" dur="250" fill="hold"/>
                                        <p:tgtEl>
                                          <p:spTgt spid="41"/>
                                        </p:tgtEl>
                                        <p:attrNameLst>
                                          <p:attrName>ppt_w</p:attrName>
                                        </p:attrNameLst>
                                      </p:cBhvr>
                                      <p:tavLst>
                                        <p:tav tm="0">
                                          <p:val>
                                            <p:fltVal val="0"/>
                                          </p:val>
                                        </p:tav>
                                        <p:tav tm="100000">
                                          <p:val>
                                            <p:strVal val="#ppt_w"/>
                                          </p:val>
                                        </p:tav>
                                      </p:tavLst>
                                    </p:anim>
                                    <p:anim calcmode="lin" valueType="num">
                                      <p:cBhvr>
                                        <p:cTn id="130" dur="250" fill="hold"/>
                                        <p:tgtEl>
                                          <p:spTgt spid="41"/>
                                        </p:tgtEl>
                                        <p:attrNameLst>
                                          <p:attrName>ppt_h</p:attrName>
                                        </p:attrNameLst>
                                      </p:cBhvr>
                                      <p:tavLst>
                                        <p:tav tm="0">
                                          <p:val>
                                            <p:fltVal val="0"/>
                                          </p:val>
                                        </p:tav>
                                        <p:tav tm="100000">
                                          <p:val>
                                            <p:strVal val="#ppt_h"/>
                                          </p:val>
                                        </p:tav>
                                      </p:tavLst>
                                    </p:anim>
                                    <p:animEffect transition="in" filter="fade">
                                      <p:cBhvr>
                                        <p:cTn id="131" dur="250"/>
                                        <p:tgtEl>
                                          <p:spTgt spid="41"/>
                                        </p:tgtEl>
                                      </p:cBhvr>
                                    </p:animEffect>
                                  </p:childTnLst>
                                </p:cTn>
                              </p:par>
                            </p:childTnLst>
                          </p:cTn>
                        </p:par>
                        <p:par>
                          <p:cTn id="132" fill="hold">
                            <p:stCondLst>
                              <p:cond delay="6000"/>
                            </p:stCondLst>
                            <p:childTnLst>
                              <p:par>
                                <p:cTn id="133" presetID="53" presetClass="entr" presetSubtype="16" fill="hold" grpId="0" nodeType="afterEffect">
                                  <p:stCondLst>
                                    <p:cond delay="0"/>
                                  </p:stCondLst>
                                  <p:childTnLst>
                                    <p:set>
                                      <p:cBhvr>
                                        <p:cTn id="134" dur="1" fill="hold">
                                          <p:stCondLst>
                                            <p:cond delay="0"/>
                                          </p:stCondLst>
                                        </p:cTn>
                                        <p:tgtEl>
                                          <p:spTgt spid="42"/>
                                        </p:tgtEl>
                                        <p:attrNameLst>
                                          <p:attrName>style.visibility</p:attrName>
                                        </p:attrNameLst>
                                      </p:cBhvr>
                                      <p:to>
                                        <p:strVal val="visible"/>
                                      </p:to>
                                    </p:set>
                                    <p:anim calcmode="lin" valueType="num">
                                      <p:cBhvr>
                                        <p:cTn id="135" dur="250" fill="hold"/>
                                        <p:tgtEl>
                                          <p:spTgt spid="42"/>
                                        </p:tgtEl>
                                        <p:attrNameLst>
                                          <p:attrName>ppt_w</p:attrName>
                                        </p:attrNameLst>
                                      </p:cBhvr>
                                      <p:tavLst>
                                        <p:tav tm="0">
                                          <p:val>
                                            <p:fltVal val="0"/>
                                          </p:val>
                                        </p:tav>
                                        <p:tav tm="100000">
                                          <p:val>
                                            <p:strVal val="#ppt_w"/>
                                          </p:val>
                                        </p:tav>
                                      </p:tavLst>
                                    </p:anim>
                                    <p:anim calcmode="lin" valueType="num">
                                      <p:cBhvr>
                                        <p:cTn id="136" dur="250" fill="hold"/>
                                        <p:tgtEl>
                                          <p:spTgt spid="42"/>
                                        </p:tgtEl>
                                        <p:attrNameLst>
                                          <p:attrName>ppt_h</p:attrName>
                                        </p:attrNameLst>
                                      </p:cBhvr>
                                      <p:tavLst>
                                        <p:tav tm="0">
                                          <p:val>
                                            <p:fltVal val="0"/>
                                          </p:val>
                                        </p:tav>
                                        <p:tav tm="100000">
                                          <p:val>
                                            <p:strVal val="#ppt_h"/>
                                          </p:val>
                                        </p:tav>
                                      </p:tavLst>
                                    </p:anim>
                                    <p:animEffect transition="in" filter="fade">
                                      <p:cBhvr>
                                        <p:cTn id="137" dur="250"/>
                                        <p:tgtEl>
                                          <p:spTgt spid="42"/>
                                        </p:tgtEl>
                                      </p:cBhvr>
                                    </p:animEffect>
                                  </p:childTnLst>
                                </p:cTn>
                              </p:par>
                            </p:childTnLst>
                          </p:cTn>
                        </p:par>
                        <p:par>
                          <p:cTn id="138" fill="hold">
                            <p:stCondLst>
                              <p:cond delay="6250"/>
                            </p:stCondLst>
                            <p:childTnLst>
                              <p:par>
                                <p:cTn id="139" presetID="53" presetClass="entr" presetSubtype="16" fill="hold" grpId="0" nodeType="afterEffect">
                                  <p:stCondLst>
                                    <p:cond delay="0"/>
                                  </p:stCondLst>
                                  <p:childTnLst>
                                    <p:set>
                                      <p:cBhvr>
                                        <p:cTn id="140" dur="1" fill="hold">
                                          <p:stCondLst>
                                            <p:cond delay="0"/>
                                          </p:stCondLst>
                                        </p:cTn>
                                        <p:tgtEl>
                                          <p:spTgt spid="54"/>
                                        </p:tgtEl>
                                        <p:attrNameLst>
                                          <p:attrName>style.visibility</p:attrName>
                                        </p:attrNameLst>
                                      </p:cBhvr>
                                      <p:to>
                                        <p:strVal val="visible"/>
                                      </p:to>
                                    </p:set>
                                    <p:anim calcmode="lin" valueType="num">
                                      <p:cBhvr>
                                        <p:cTn id="141" dur="250" fill="hold"/>
                                        <p:tgtEl>
                                          <p:spTgt spid="54"/>
                                        </p:tgtEl>
                                        <p:attrNameLst>
                                          <p:attrName>ppt_w</p:attrName>
                                        </p:attrNameLst>
                                      </p:cBhvr>
                                      <p:tavLst>
                                        <p:tav tm="0">
                                          <p:val>
                                            <p:fltVal val="0"/>
                                          </p:val>
                                        </p:tav>
                                        <p:tav tm="100000">
                                          <p:val>
                                            <p:strVal val="#ppt_w"/>
                                          </p:val>
                                        </p:tav>
                                      </p:tavLst>
                                    </p:anim>
                                    <p:anim calcmode="lin" valueType="num">
                                      <p:cBhvr>
                                        <p:cTn id="142" dur="250" fill="hold"/>
                                        <p:tgtEl>
                                          <p:spTgt spid="54"/>
                                        </p:tgtEl>
                                        <p:attrNameLst>
                                          <p:attrName>ppt_h</p:attrName>
                                        </p:attrNameLst>
                                      </p:cBhvr>
                                      <p:tavLst>
                                        <p:tav tm="0">
                                          <p:val>
                                            <p:fltVal val="0"/>
                                          </p:val>
                                        </p:tav>
                                        <p:tav tm="100000">
                                          <p:val>
                                            <p:strVal val="#ppt_h"/>
                                          </p:val>
                                        </p:tav>
                                      </p:tavLst>
                                    </p:anim>
                                    <p:animEffect transition="in" filter="fade">
                                      <p:cBhvr>
                                        <p:cTn id="143" dur="250"/>
                                        <p:tgtEl>
                                          <p:spTgt spid="54"/>
                                        </p:tgtEl>
                                      </p:cBhvr>
                                    </p:animEffect>
                                  </p:childTnLst>
                                </p:cTn>
                              </p:par>
                            </p:childTnLst>
                          </p:cTn>
                        </p:par>
                        <p:par>
                          <p:cTn id="144" fill="hold">
                            <p:stCondLst>
                              <p:cond delay="6500"/>
                            </p:stCondLst>
                            <p:childTnLst>
                              <p:par>
                                <p:cTn id="145" presetID="22" presetClass="entr" presetSubtype="1" fill="hold" nodeType="after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wipe(up)">
                                      <p:cBhvr>
                                        <p:cTn id="147" dur="250"/>
                                        <p:tgtEl>
                                          <p:spTgt spid="52"/>
                                        </p:tgtEl>
                                      </p:cBhvr>
                                    </p:animEffect>
                                  </p:childTnLst>
                                </p:cTn>
                              </p:par>
                            </p:childTnLst>
                          </p:cTn>
                        </p:par>
                        <p:par>
                          <p:cTn id="148" fill="hold">
                            <p:stCondLst>
                              <p:cond delay="6750"/>
                            </p:stCondLst>
                            <p:childTnLst>
                              <p:par>
                                <p:cTn id="149" presetID="53" presetClass="entr" presetSubtype="16" fill="hold" grpId="0" nodeType="afterEffect">
                                  <p:stCondLst>
                                    <p:cond delay="0"/>
                                  </p:stCondLst>
                                  <p:childTnLst>
                                    <p:set>
                                      <p:cBhvr>
                                        <p:cTn id="150" dur="1" fill="hold">
                                          <p:stCondLst>
                                            <p:cond delay="0"/>
                                          </p:stCondLst>
                                        </p:cTn>
                                        <p:tgtEl>
                                          <p:spTgt spid="53"/>
                                        </p:tgtEl>
                                        <p:attrNameLst>
                                          <p:attrName>style.visibility</p:attrName>
                                        </p:attrNameLst>
                                      </p:cBhvr>
                                      <p:to>
                                        <p:strVal val="visible"/>
                                      </p:to>
                                    </p:set>
                                    <p:anim calcmode="lin" valueType="num">
                                      <p:cBhvr>
                                        <p:cTn id="151" dur="250" fill="hold"/>
                                        <p:tgtEl>
                                          <p:spTgt spid="53"/>
                                        </p:tgtEl>
                                        <p:attrNameLst>
                                          <p:attrName>ppt_w</p:attrName>
                                        </p:attrNameLst>
                                      </p:cBhvr>
                                      <p:tavLst>
                                        <p:tav tm="0">
                                          <p:val>
                                            <p:fltVal val="0"/>
                                          </p:val>
                                        </p:tav>
                                        <p:tav tm="100000">
                                          <p:val>
                                            <p:strVal val="#ppt_w"/>
                                          </p:val>
                                        </p:tav>
                                      </p:tavLst>
                                    </p:anim>
                                    <p:anim calcmode="lin" valueType="num">
                                      <p:cBhvr>
                                        <p:cTn id="152" dur="250" fill="hold"/>
                                        <p:tgtEl>
                                          <p:spTgt spid="53"/>
                                        </p:tgtEl>
                                        <p:attrNameLst>
                                          <p:attrName>ppt_h</p:attrName>
                                        </p:attrNameLst>
                                      </p:cBhvr>
                                      <p:tavLst>
                                        <p:tav tm="0">
                                          <p:val>
                                            <p:fltVal val="0"/>
                                          </p:val>
                                        </p:tav>
                                        <p:tav tm="100000">
                                          <p:val>
                                            <p:strVal val="#ppt_h"/>
                                          </p:val>
                                        </p:tav>
                                      </p:tavLst>
                                    </p:anim>
                                    <p:animEffect transition="in" filter="fade">
                                      <p:cBhvr>
                                        <p:cTn id="153" dur="250"/>
                                        <p:tgtEl>
                                          <p:spTgt spid="53"/>
                                        </p:tgtEl>
                                      </p:cBhvr>
                                    </p:animEffect>
                                  </p:childTnLst>
                                </p:cTn>
                              </p:par>
                            </p:childTnLst>
                          </p:cTn>
                        </p:par>
                        <p:par>
                          <p:cTn id="154" fill="hold">
                            <p:stCondLst>
                              <p:cond delay="7000"/>
                            </p:stCondLst>
                            <p:childTnLst>
                              <p:par>
                                <p:cTn id="155" presetID="2" presetClass="entr" presetSubtype="4" fill="hold" grpId="0" nodeType="afterEffect">
                                  <p:stCondLst>
                                    <p:cond delay="0"/>
                                  </p:stCondLst>
                                  <p:childTnLst>
                                    <p:set>
                                      <p:cBhvr>
                                        <p:cTn id="156" dur="1" fill="hold">
                                          <p:stCondLst>
                                            <p:cond delay="0"/>
                                          </p:stCondLst>
                                        </p:cTn>
                                        <p:tgtEl>
                                          <p:spTgt spid="39"/>
                                        </p:tgtEl>
                                        <p:attrNameLst>
                                          <p:attrName>style.visibility</p:attrName>
                                        </p:attrNameLst>
                                      </p:cBhvr>
                                      <p:to>
                                        <p:strVal val="visible"/>
                                      </p:to>
                                    </p:set>
                                    <p:anim calcmode="lin" valueType="num">
                                      <p:cBhvr additive="base">
                                        <p:cTn id="157" dur="250" fill="hold"/>
                                        <p:tgtEl>
                                          <p:spTgt spid="39"/>
                                        </p:tgtEl>
                                        <p:attrNameLst>
                                          <p:attrName>ppt_x</p:attrName>
                                        </p:attrNameLst>
                                      </p:cBhvr>
                                      <p:tavLst>
                                        <p:tav tm="0">
                                          <p:val>
                                            <p:strVal val="#ppt_x"/>
                                          </p:val>
                                        </p:tav>
                                        <p:tav tm="100000">
                                          <p:val>
                                            <p:strVal val="#ppt_x"/>
                                          </p:val>
                                        </p:tav>
                                      </p:tavLst>
                                    </p:anim>
                                    <p:anim calcmode="lin" valueType="num">
                                      <p:cBhvr additive="base">
                                        <p:cTn id="158" dur="250" fill="hold"/>
                                        <p:tgtEl>
                                          <p:spTgt spid="39"/>
                                        </p:tgtEl>
                                        <p:attrNameLst>
                                          <p:attrName>ppt_y</p:attrName>
                                        </p:attrNameLst>
                                      </p:cBhvr>
                                      <p:tavLst>
                                        <p:tav tm="0">
                                          <p:val>
                                            <p:strVal val="1+#ppt_h/2"/>
                                          </p:val>
                                        </p:tav>
                                        <p:tav tm="100000">
                                          <p:val>
                                            <p:strVal val="#ppt_y"/>
                                          </p:val>
                                        </p:tav>
                                      </p:tavLst>
                                    </p:anim>
                                  </p:childTnLst>
                                </p:cTn>
                              </p:par>
                            </p:childTnLst>
                          </p:cTn>
                        </p:par>
                        <p:par>
                          <p:cTn id="159" fill="hold">
                            <p:stCondLst>
                              <p:cond delay="7250"/>
                            </p:stCondLst>
                            <p:childTnLst>
                              <p:par>
                                <p:cTn id="160" presetID="2" presetClass="entr" presetSubtype="4" fill="hold" grpId="0" nodeType="afterEffect">
                                  <p:stCondLst>
                                    <p:cond delay="0"/>
                                  </p:stCondLst>
                                  <p:childTnLst>
                                    <p:set>
                                      <p:cBhvr>
                                        <p:cTn id="161" dur="1" fill="hold">
                                          <p:stCondLst>
                                            <p:cond delay="0"/>
                                          </p:stCondLst>
                                        </p:cTn>
                                        <p:tgtEl>
                                          <p:spTgt spid="56"/>
                                        </p:tgtEl>
                                        <p:attrNameLst>
                                          <p:attrName>style.visibility</p:attrName>
                                        </p:attrNameLst>
                                      </p:cBhvr>
                                      <p:to>
                                        <p:strVal val="visible"/>
                                      </p:to>
                                    </p:set>
                                    <p:anim calcmode="lin" valueType="num">
                                      <p:cBhvr additive="base">
                                        <p:cTn id="162" dur="250" fill="hold"/>
                                        <p:tgtEl>
                                          <p:spTgt spid="56"/>
                                        </p:tgtEl>
                                        <p:attrNameLst>
                                          <p:attrName>ppt_x</p:attrName>
                                        </p:attrNameLst>
                                      </p:cBhvr>
                                      <p:tavLst>
                                        <p:tav tm="0">
                                          <p:val>
                                            <p:strVal val="#ppt_x"/>
                                          </p:val>
                                        </p:tav>
                                        <p:tav tm="100000">
                                          <p:val>
                                            <p:strVal val="#ppt_x"/>
                                          </p:val>
                                        </p:tav>
                                      </p:tavLst>
                                    </p:anim>
                                    <p:anim calcmode="lin" valueType="num">
                                      <p:cBhvr additive="base">
                                        <p:cTn id="163" dur="250" fill="hold"/>
                                        <p:tgtEl>
                                          <p:spTgt spid="56"/>
                                        </p:tgtEl>
                                        <p:attrNameLst>
                                          <p:attrName>ppt_y</p:attrName>
                                        </p:attrNameLst>
                                      </p:cBhvr>
                                      <p:tavLst>
                                        <p:tav tm="0">
                                          <p:val>
                                            <p:strVal val="1+#ppt_h/2"/>
                                          </p:val>
                                        </p:tav>
                                        <p:tav tm="100000">
                                          <p:val>
                                            <p:strVal val="#ppt_y"/>
                                          </p:val>
                                        </p:tav>
                                      </p:tavLst>
                                    </p:anim>
                                  </p:childTnLst>
                                </p:cTn>
                              </p:par>
                              <p:par>
                                <p:cTn id="164" presetID="22" presetClass="entr" presetSubtype="8" fill="hold"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wipe(left)">
                                      <p:cBhvr>
                                        <p:cTn id="166" dur="250"/>
                                        <p:tgtEl>
                                          <p:spTgt spid="59"/>
                                        </p:tgtEl>
                                      </p:cBhvr>
                                    </p:animEffect>
                                  </p:childTnLst>
                                </p:cTn>
                              </p:par>
                            </p:childTnLst>
                          </p:cTn>
                        </p:par>
                        <p:par>
                          <p:cTn id="167" fill="hold">
                            <p:stCondLst>
                              <p:cond delay="7500"/>
                            </p:stCondLst>
                            <p:childTnLst>
                              <p:par>
                                <p:cTn id="168" presetID="22" presetClass="entr" presetSubtype="8" fill="hold" nodeType="afterEffect">
                                  <p:stCondLst>
                                    <p:cond delay="0"/>
                                  </p:stCondLst>
                                  <p:childTnLst>
                                    <p:set>
                                      <p:cBhvr>
                                        <p:cTn id="169" dur="1" fill="hold">
                                          <p:stCondLst>
                                            <p:cond delay="0"/>
                                          </p:stCondLst>
                                        </p:cTn>
                                        <p:tgtEl>
                                          <p:spTgt spid="78"/>
                                        </p:tgtEl>
                                        <p:attrNameLst>
                                          <p:attrName>style.visibility</p:attrName>
                                        </p:attrNameLst>
                                      </p:cBhvr>
                                      <p:to>
                                        <p:strVal val="visible"/>
                                      </p:to>
                                    </p:set>
                                    <p:animEffect transition="in" filter="wipe(left)">
                                      <p:cBhvr>
                                        <p:cTn id="170" dur="250"/>
                                        <p:tgtEl>
                                          <p:spTgt spid="78"/>
                                        </p:tgtEl>
                                      </p:cBhvr>
                                    </p:animEffect>
                                  </p:childTnLst>
                                </p:cTn>
                              </p:par>
                            </p:childTnLst>
                          </p:cTn>
                        </p:par>
                        <p:par>
                          <p:cTn id="171" fill="hold">
                            <p:stCondLst>
                              <p:cond delay="7750"/>
                            </p:stCondLst>
                            <p:childTnLst>
                              <p:par>
                                <p:cTn id="172" presetID="53" presetClass="entr" presetSubtype="16" fill="hold" grpId="0" nodeType="afterEffect">
                                  <p:stCondLst>
                                    <p:cond delay="0"/>
                                  </p:stCondLst>
                                  <p:childTnLst>
                                    <p:set>
                                      <p:cBhvr>
                                        <p:cTn id="173" dur="1" fill="hold">
                                          <p:stCondLst>
                                            <p:cond delay="0"/>
                                          </p:stCondLst>
                                        </p:cTn>
                                        <p:tgtEl>
                                          <p:spTgt spid="69"/>
                                        </p:tgtEl>
                                        <p:attrNameLst>
                                          <p:attrName>style.visibility</p:attrName>
                                        </p:attrNameLst>
                                      </p:cBhvr>
                                      <p:to>
                                        <p:strVal val="visible"/>
                                      </p:to>
                                    </p:set>
                                    <p:anim calcmode="lin" valueType="num">
                                      <p:cBhvr>
                                        <p:cTn id="174" dur="250" fill="hold"/>
                                        <p:tgtEl>
                                          <p:spTgt spid="69"/>
                                        </p:tgtEl>
                                        <p:attrNameLst>
                                          <p:attrName>ppt_w</p:attrName>
                                        </p:attrNameLst>
                                      </p:cBhvr>
                                      <p:tavLst>
                                        <p:tav tm="0">
                                          <p:val>
                                            <p:fltVal val="0"/>
                                          </p:val>
                                        </p:tav>
                                        <p:tav tm="100000">
                                          <p:val>
                                            <p:strVal val="#ppt_w"/>
                                          </p:val>
                                        </p:tav>
                                      </p:tavLst>
                                    </p:anim>
                                    <p:anim calcmode="lin" valueType="num">
                                      <p:cBhvr>
                                        <p:cTn id="175" dur="250" fill="hold"/>
                                        <p:tgtEl>
                                          <p:spTgt spid="69"/>
                                        </p:tgtEl>
                                        <p:attrNameLst>
                                          <p:attrName>ppt_h</p:attrName>
                                        </p:attrNameLst>
                                      </p:cBhvr>
                                      <p:tavLst>
                                        <p:tav tm="0">
                                          <p:val>
                                            <p:fltVal val="0"/>
                                          </p:val>
                                        </p:tav>
                                        <p:tav tm="100000">
                                          <p:val>
                                            <p:strVal val="#ppt_h"/>
                                          </p:val>
                                        </p:tav>
                                      </p:tavLst>
                                    </p:anim>
                                    <p:animEffect transition="in" filter="fade">
                                      <p:cBhvr>
                                        <p:cTn id="176" dur="250"/>
                                        <p:tgtEl>
                                          <p:spTgt spid="69"/>
                                        </p:tgtEl>
                                      </p:cBhvr>
                                    </p:animEffect>
                                  </p:childTnLst>
                                </p:cTn>
                              </p:par>
                            </p:childTnLst>
                          </p:cTn>
                        </p:par>
                        <p:par>
                          <p:cTn id="177" fill="hold">
                            <p:stCondLst>
                              <p:cond delay="8000"/>
                            </p:stCondLst>
                            <p:childTnLst>
                              <p:par>
                                <p:cTn id="178" presetID="53" presetClass="entr" presetSubtype="16" fill="hold" grpId="0" nodeType="afterEffect">
                                  <p:stCondLst>
                                    <p:cond delay="0"/>
                                  </p:stCondLst>
                                  <p:childTnLst>
                                    <p:set>
                                      <p:cBhvr>
                                        <p:cTn id="179" dur="1" fill="hold">
                                          <p:stCondLst>
                                            <p:cond delay="0"/>
                                          </p:stCondLst>
                                        </p:cTn>
                                        <p:tgtEl>
                                          <p:spTgt spid="70"/>
                                        </p:tgtEl>
                                        <p:attrNameLst>
                                          <p:attrName>style.visibility</p:attrName>
                                        </p:attrNameLst>
                                      </p:cBhvr>
                                      <p:to>
                                        <p:strVal val="visible"/>
                                      </p:to>
                                    </p:set>
                                    <p:anim calcmode="lin" valueType="num">
                                      <p:cBhvr>
                                        <p:cTn id="180" dur="250" fill="hold"/>
                                        <p:tgtEl>
                                          <p:spTgt spid="70"/>
                                        </p:tgtEl>
                                        <p:attrNameLst>
                                          <p:attrName>ppt_w</p:attrName>
                                        </p:attrNameLst>
                                      </p:cBhvr>
                                      <p:tavLst>
                                        <p:tav tm="0">
                                          <p:val>
                                            <p:fltVal val="0"/>
                                          </p:val>
                                        </p:tav>
                                        <p:tav tm="100000">
                                          <p:val>
                                            <p:strVal val="#ppt_w"/>
                                          </p:val>
                                        </p:tav>
                                      </p:tavLst>
                                    </p:anim>
                                    <p:anim calcmode="lin" valueType="num">
                                      <p:cBhvr>
                                        <p:cTn id="181" dur="250" fill="hold"/>
                                        <p:tgtEl>
                                          <p:spTgt spid="70"/>
                                        </p:tgtEl>
                                        <p:attrNameLst>
                                          <p:attrName>ppt_h</p:attrName>
                                        </p:attrNameLst>
                                      </p:cBhvr>
                                      <p:tavLst>
                                        <p:tav tm="0">
                                          <p:val>
                                            <p:fltVal val="0"/>
                                          </p:val>
                                        </p:tav>
                                        <p:tav tm="100000">
                                          <p:val>
                                            <p:strVal val="#ppt_h"/>
                                          </p:val>
                                        </p:tav>
                                      </p:tavLst>
                                    </p:anim>
                                    <p:animEffect transition="in" filter="fade">
                                      <p:cBhvr>
                                        <p:cTn id="182" dur="250"/>
                                        <p:tgtEl>
                                          <p:spTgt spid="70"/>
                                        </p:tgtEl>
                                      </p:cBhvr>
                                    </p:animEffect>
                                  </p:childTnLst>
                                </p:cTn>
                              </p:par>
                            </p:childTnLst>
                          </p:cTn>
                        </p:par>
                        <p:par>
                          <p:cTn id="183" fill="hold">
                            <p:stCondLst>
                              <p:cond delay="8250"/>
                            </p:stCondLst>
                            <p:childTnLst>
                              <p:par>
                                <p:cTn id="184" presetID="53" presetClass="entr" presetSubtype="16" fill="hold" grpId="0" nodeType="afterEffect">
                                  <p:stCondLst>
                                    <p:cond delay="0"/>
                                  </p:stCondLst>
                                  <p:childTnLst>
                                    <p:set>
                                      <p:cBhvr>
                                        <p:cTn id="185" dur="1" fill="hold">
                                          <p:stCondLst>
                                            <p:cond delay="0"/>
                                          </p:stCondLst>
                                        </p:cTn>
                                        <p:tgtEl>
                                          <p:spTgt spid="71"/>
                                        </p:tgtEl>
                                        <p:attrNameLst>
                                          <p:attrName>style.visibility</p:attrName>
                                        </p:attrNameLst>
                                      </p:cBhvr>
                                      <p:to>
                                        <p:strVal val="visible"/>
                                      </p:to>
                                    </p:set>
                                    <p:anim calcmode="lin" valueType="num">
                                      <p:cBhvr>
                                        <p:cTn id="186" dur="250" fill="hold"/>
                                        <p:tgtEl>
                                          <p:spTgt spid="71"/>
                                        </p:tgtEl>
                                        <p:attrNameLst>
                                          <p:attrName>ppt_w</p:attrName>
                                        </p:attrNameLst>
                                      </p:cBhvr>
                                      <p:tavLst>
                                        <p:tav tm="0">
                                          <p:val>
                                            <p:fltVal val="0"/>
                                          </p:val>
                                        </p:tav>
                                        <p:tav tm="100000">
                                          <p:val>
                                            <p:strVal val="#ppt_w"/>
                                          </p:val>
                                        </p:tav>
                                      </p:tavLst>
                                    </p:anim>
                                    <p:anim calcmode="lin" valueType="num">
                                      <p:cBhvr>
                                        <p:cTn id="187" dur="250" fill="hold"/>
                                        <p:tgtEl>
                                          <p:spTgt spid="71"/>
                                        </p:tgtEl>
                                        <p:attrNameLst>
                                          <p:attrName>ppt_h</p:attrName>
                                        </p:attrNameLst>
                                      </p:cBhvr>
                                      <p:tavLst>
                                        <p:tav tm="0">
                                          <p:val>
                                            <p:fltVal val="0"/>
                                          </p:val>
                                        </p:tav>
                                        <p:tav tm="100000">
                                          <p:val>
                                            <p:strVal val="#ppt_h"/>
                                          </p:val>
                                        </p:tav>
                                      </p:tavLst>
                                    </p:anim>
                                    <p:animEffect transition="in" filter="fade">
                                      <p:cBhvr>
                                        <p:cTn id="188" dur="250"/>
                                        <p:tgtEl>
                                          <p:spTgt spid="71"/>
                                        </p:tgtEl>
                                      </p:cBhvr>
                                    </p:animEffect>
                                  </p:childTnLst>
                                </p:cTn>
                              </p:par>
                            </p:childTnLst>
                          </p:cTn>
                        </p:par>
                        <p:par>
                          <p:cTn id="189" fill="hold">
                            <p:stCondLst>
                              <p:cond delay="8500"/>
                            </p:stCondLst>
                            <p:childTnLst>
                              <p:par>
                                <p:cTn id="190" presetID="53" presetClass="entr" presetSubtype="16" fill="hold" grpId="0" nodeType="afterEffect">
                                  <p:stCondLst>
                                    <p:cond delay="0"/>
                                  </p:stCondLst>
                                  <p:childTnLst>
                                    <p:set>
                                      <p:cBhvr>
                                        <p:cTn id="191" dur="1" fill="hold">
                                          <p:stCondLst>
                                            <p:cond delay="0"/>
                                          </p:stCondLst>
                                        </p:cTn>
                                        <p:tgtEl>
                                          <p:spTgt spid="74"/>
                                        </p:tgtEl>
                                        <p:attrNameLst>
                                          <p:attrName>style.visibility</p:attrName>
                                        </p:attrNameLst>
                                      </p:cBhvr>
                                      <p:to>
                                        <p:strVal val="visible"/>
                                      </p:to>
                                    </p:set>
                                    <p:anim calcmode="lin" valueType="num">
                                      <p:cBhvr>
                                        <p:cTn id="192" dur="250" fill="hold"/>
                                        <p:tgtEl>
                                          <p:spTgt spid="74"/>
                                        </p:tgtEl>
                                        <p:attrNameLst>
                                          <p:attrName>ppt_w</p:attrName>
                                        </p:attrNameLst>
                                      </p:cBhvr>
                                      <p:tavLst>
                                        <p:tav tm="0">
                                          <p:val>
                                            <p:fltVal val="0"/>
                                          </p:val>
                                        </p:tav>
                                        <p:tav tm="100000">
                                          <p:val>
                                            <p:strVal val="#ppt_w"/>
                                          </p:val>
                                        </p:tav>
                                      </p:tavLst>
                                    </p:anim>
                                    <p:anim calcmode="lin" valueType="num">
                                      <p:cBhvr>
                                        <p:cTn id="193" dur="250" fill="hold"/>
                                        <p:tgtEl>
                                          <p:spTgt spid="74"/>
                                        </p:tgtEl>
                                        <p:attrNameLst>
                                          <p:attrName>ppt_h</p:attrName>
                                        </p:attrNameLst>
                                      </p:cBhvr>
                                      <p:tavLst>
                                        <p:tav tm="0">
                                          <p:val>
                                            <p:fltVal val="0"/>
                                          </p:val>
                                        </p:tav>
                                        <p:tav tm="100000">
                                          <p:val>
                                            <p:strVal val="#ppt_h"/>
                                          </p:val>
                                        </p:tav>
                                      </p:tavLst>
                                    </p:anim>
                                    <p:animEffect transition="in" filter="fade">
                                      <p:cBhvr>
                                        <p:cTn id="194" dur="250"/>
                                        <p:tgtEl>
                                          <p:spTgt spid="74"/>
                                        </p:tgtEl>
                                      </p:cBhvr>
                                    </p:animEffect>
                                  </p:childTnLst>
                                </p:cTn>
                              </p:par>
                            </p:childTnLst>
                          </p:cTn>
                        </p:par>
                        <p:par>
                          <p:cTn id="195" fill="hold">
                            <p:stCondLst>
                              <p:cond delay="8750"/>
                            </p:stCondLst>
                            <p:childTnLst>
                              <p:par>
                                <p:cTn id="196" presetID="47" presetClass="entr" presetSubtype="0" fill="hold" grpId="0" nodeType="afterEffect">
                                  <p:stCondLst>
                                    <p:cond delay="0"/>
                                  </p:stCondLst>
                                  <p:childTnLst>
                                    <p:set>
                                      <p:cBhvr>
                                        <p:cTn id="197" dur="1" fill="hold">
                                          <p:stCondLst>
                                            <p:cond delay="0"/>
                                          </p:stCondLst>
                                        </p:cTn>
                                        <p:tgtEl>
                                          <p:spTgt spid="75"/>
                                        </p:tgtEl>
                                        <p:attrNameLst>
                                          <p:attrName>style.visibility</p:attrName>
                                        </p:attrNameLst>
                                      </p:cBhvr>
                                      <p:to>
                                        <p:strVal val="visible"/>
                                      </p:to>
                                    </p:set>
                                    <p:animEffect transition="in" filter="fade">
                                      <p:cBhvr>
                                        <p:cTn id="198" dur="250"/>
                                        <p:tgtEl>
                                          <p:spTgt spid="75"/>
                                        </p:tgtEl>
                                      </p:cBhvr>
                                    </p:animEffect>
                                    <p:anim calcmode="lin" valueType="num">
                                      <p:cBhvr>
                                        <p:cTn id="199" dur="250" fill="hold"/>
                                        <p:tgtEl>
                                          <p:spTgt spid="75"/>
                                        </p:tgtEl>
                                        <p:attrNameLst>
                                          <p:attrName>ppt_x</p:attrName>
                                        </p:attrNameLst>
                                      </p:cBhvr>
                                      <p:tavLst>
                                        <p:tav tm="0">
                                          <p:val>
                                            <p:strVal val="#ppt_x"/>
                                          </p:val>
                                        </p:tav>
                                        <p:tav tm="100000">
                                          <p:val>
                                            <p:strVal val="#ppt_x"/>
                                          </p:val>
                                        </p:tav>
                                      </p:tavLst>
                                    </p:anim>
                                    <p:anim calcmode="lin" valueType="num">
                                      <p:cBhvr>
                                        <p:cTn id="200" dur="250" fill="hold"/>
                                        <p:tgtEl>
                                          <p:spTgt spid="75"/>
                                        </p:tgtEl>
                                        <p:attrNameLst>
                                          <p:attrName>ppt_y</p:attrName>
                                        </p:attrNameLst>
                                      </p:cBhvr>
                                      <p:tavLst>
                                        <p:tav tm="0">
                                          <p:val>
                                            <p:strVal val="#ppt_y-.1"/>
                                          </p:val>
                                        </p:tav>
                                        <p:tav tm="100000">
                                          <p:val>
                                            <p:strVal val="#ppt_y"/>
                                          </p:val>
                                        </p:tav>
                                      </p:tavLst>
                                    </p:anim>
                                  </p:childTnLst>
                                </p:cTn>
                              </p:par>
                            </p:childTnLst>
                          </p:cTn>
                        </p:par>
                        <p:par>
                          <p:cTn id="201" fill="hold">
                            <p:stCondLst>
                              <p:cond delay="9000"/>
                            </p:stCondLst>
                            <p:childTnLst>
                              <p:par>
                                <p:cTn id="202" presetID="53" presetClass="entr" presetSubtype="16" fill="hold" grpId="0" nodeType="afterEffect">
                                  <p:stCondLst>
                                    <p:cond delay="0"/>
                                  </p:stCondLst>
                                  <p:childTnLst>
                                    <p:set>
                                      <p:cBhvr>
                                        <p:cTn id="203" dur="1" fill="hold">
                                          <p:stCondLst>
                                            <p:cond delay="0"/>
                                          </p:stCondLst>
                                        </p:cTn>
                                        <p:tgtEl>
                                          <p:spTgt spid="73"/>
                                        </p:tgtEl>
                                        <p:attrNameLst>
                                          <p:attrName>style.visibility</p:attrName>
                                        </p:attrNameLst>
                                      </p:cBhvr>
                                      <p:to>
                                        <p:strVal val="visible"/>
                                      </p:to>
                                    </p:set>
                                    <p:anim calcmode="lin" valueType="num">
                                      <p:cBhvr>
                                        <p:cTn id="204" dur="250" fill="hold"/>
                                        <p:tgtEl>
                                          <p:spTgt spid="73"/>
                                        </p:tgtEl>
                                        <p:attrNameLst>
                                          <p:attrName>ppt_w</p:attrName>
                                        </p:attrNameLst>
                                      </p:cBhvr>
                                      <p:tavLst>
                                        <p:tav tm="0">
                                          <p:val>
                                            <p:fltVal val="0"/>
                                          </p:val>
                                        </p:tav>
                                        <p:tav tm="100000">
                                          <p:val>
                                            <p:strVal val="#ppt_w"/>
                                          </p:val>
                                        </p:tav>
                                      </p:tavLst>
                                    </p:anim>
                                    <p:anim calcmode="lin" valueType="num">
                                      <p:cBhvr>
                                        <p:cTn id="205" dur="250" fill="hold"/>
                                        <p:tgtEl>
                                          <p:spTgt spid="73"/>
                                        </p:tgtEl>
                                        <p:attrNameLst>
                                          <p:attrName>ppt_h</p:attrName>
                                        </p:attrNameLst>
                                      </p:cBhvr>
                                      <p:tavLst>
                                        <p:tav tm="0">
                                          <p:val>
                                            <p:fltVal val="0"/>
                                          </p:val>
                                        </p:tav>
                                        <p:tav tm="100000">
                                          <p:val>
                                            <p:strVal val="#ppt_h"/>
                                          </p:val>
                                        </p:tav>
                                      </p:tavLst>
                                    </p:anim>
                                    <p:animEffect transition="in" filter="fade">
                                      <p:cBhvr>
                                        <p:cTn id="206" dur="250"/>
                                        <p:tgtEl>
                                          <p:spTgt spid="73"/>
                                        </p:tgtEl>
                                      </p:cBhvr>
                                    </p:animEffect>
                                  </p:childTnLst>
                                </p:cTn>
                              </p:par>
                            </p:childTnLst>
                          </p:cTn>
                        </p:par>
                        <p:par>
                          <p:cTn id="207" fill="hold">
                            <p:stCondLst>
                              <p:cond delay="9250"/>
                            </p:stCondLst>
                            <p:childTnLst>
                              <p:par>
                                <p:cTn id="208" presetID="22" presetClass="entr" presetSubtype="1" fill="hold" nodeType="afterEffect">
                                  <p:stCondLst>
                                    <p:cond delay="0"/>
                                  </p:stCondLst>
                                  <p:childTnLst>
                                    <p:set>
                                      <p:cBhvr>
                                        <p:cTn id="209" dur="1" fill="hold">
                                          <p:stCondLst>
                                            <p:cond delay="0"/>
                                          </p:stCondLst>
                                        </p:cTn>
                                        <p:tgtEl>
                                          <p:spTgt spid="72"/>
                                        </p:tgtEl>
                                        <p:attrNameLst>
                                          <p:attrName>style.visibility</p:attrName>
                                        </p:attrNameLst>
                                      </p:cBhvr>
                                      <p:to>
                                        <p:strVal val="visible"/>
                                      </p:to>
                                    </p:set>
                                    <p:animEffect transition="in" filter="wipe(up)">
                                      <p:cBhvr>
                                        <p:cTn id="210" dur="250"/>
                                        <p:tgtEl>
                                          <p:spTgt spid="72"/>
                                        </p:tgtEl>
                                      </p:cBhvr>
                                    </p:animEffect>
                                  </p:childTnLst>
                                </p:cTn>
                              </p:par>
                              <p:par>
                                <p:cTn id="211" presetID="53" presetClass="entr" presetSubtype="16" fill="hold" grpId="0" nodeType="withEffect">
                                  <p:stCondLst>
                                    <p:cond delay="0"/>
                                  </p:stCondLst>
                                  <p:childTnLst>
                                    <p:set>
                                      <p:cBhvr>
                                        <p:cTn id="212" dur="1" fill="hold">
                                          <p:stCondLst>
                                            <p:cond delay="0"/>
                                          </p:stCondLst>
                                        </p:cTn>
                                        <p:tgtEl>
                                          <p:spTgt spid="76"/>
                                        </p:tgtEl>
                                        <p:attrNameLst>
                                          <p:attrName>style.visibility</p:attrName>
                                        </p:attrNameLst>
                                      </p:cBhvr>
                                      <p:to>
                                        <p:strVal val="visible"/>
                                      </p:to>
                                    </p:set>
                                    <p:anim calcmode="lin" valueType="num">
                                      <p:cBhvr>
                                        <p:cTn id="213" dur="500" fill="hold"/>
                                        <p:tgtEl>
                                          <p:spTgt spid="76"/>
                                        </p:tgtEl>
                                        <p:attrNameLst>
                                          <p:attrName>ppt_w</p:attrName>
                                        </p:attrNameLst>
                                      </p:cBhvr>
                                      <p:tavLst>
                                        <p:tav tm="0">
                                          <p:val>
                                            <p:fltVal val="0"/>
                                          </p:val>
                                        </p:tav>
                                        <p:tav tm="100000">
                                          <p:val>
                                            <p:strVal val="#ppt_w"/>
                                          </p:val>
                                        </p:tav>
                                      </p:tavLst>
                                    </p:anim>
                                    <p:anim calcmode="lin" valueType="num">
                                      <p:cBhvr>
                                        <p:cTn id="214" dur="500" fill="hold"/>
                                        <p:tgtEl>
                                          <p:spTgt spid="76"/>
                                        </p:tgtEl>
                                        <p:attrNameLst>
                                          <p:attrName>ppt_h</p:attrName>
                                        </p:attrNameLst>
                                      </p:cBhvr>
                                      <p:tavLst>
                                        <p:tav tm="0">
                                          <p:val>
                                            <p:fltVal val="0"/>
                                          </p:val>
                                        </p:tav>
                                        <p:tav tm="100000">
                                          <p:val>
                                            <p:strVal val="#ppt_h"/>
                                          </p:val>
                                        </p:tav>
                                      </p:tavLst>
                                    </p:anim>
                                    <p:animEffect transition="in" filter="fade">
                                      <p:cBhvr>
                                        <p:cTn id="215" dur="500"/>
                                        <p:tgtEl>
                                          <p:spTgt spid="76"/>
                                        </p:tgtEl>
                                      </p:cBhvr>
                                    </p:animEffect>
                                  </p:childTnLst>
                                </p:cTn>
                              </p:par>
                              <p:par>
                                <p:cTn id="216" presetID="22" presetClass="entr" presetSubtype="8" fill="hold" nodeType="withEffect">
                                  <p:stCondLst>
                                    <p:cond delay="0"/>
                                  </p:stCondLst>
                                  <p:childTnLst>
                                    <p:set>
                                      <p:cBhvr>
                                        <p:cTn id="217" dur="1" fill="hold">
                                          <p:stCondLst>
                                            <p:cond delay="0"/>
                                          </p:stCondLst>
                                        </p:cTn>
                                        <p:tgtEl>
                                          <p:spTgt spid="77"/>
                                        </p:tgtEl>
                                        <p:attrNameLst>
                                          <p:attrName>style.visibility</p:attrName>
                                        </p:attrNameLst>
                                      </p:cBhvr>
                                      <p:to>
                                        <p:strVal val="visible"/>
                                      </p:to>
                                    </p:set>
                                    <p:animEffect transition="in" filter="wipe(left)">
                                      <p:cBhvr>
                                        <p:cTn id="218" dur="500"/>
                                        <p:tgtEl>
                                          <p:spTgt spid="77"/>
                                        </p:tgtEl>
                                      </p:cBhvr>
                                    </p:animEffect>
                                  </p:childTnLst>
                                </p:cTn>
                              </p:par>
                              <p:par>
                                <p:cTn id="219" presetID="22" presetClass="entr" presetSubtype="8" fill="hold" nodeType="withEffect">
                                  <p:stCondLst>
                                    <p:cond delay="0"/>
                                  </p:stCondLst>
                                  <p:childTnLst>
                                    <p:set>
                                      <p:cBhvr>
                                        <p:cTn id="220" dur="1" fill="hold">
                                          <p:stCondLst>
                                            <p:cond delay="0"/>
                                          </p:stCondLst>
                                        </p:cTn>
                                        <p:tgtEl>
                                          <p:spTgt spid="79"/>
                                        </p:tgtEl>
                                        <p:attrNameLst>
                                          <p:attrName>style.visibility</p:attrName>
                                        </p:attrNameLst>
                                      </p:cBhvr>
                                      <p:to>
                                        <p:strVal val="visible"/>
                                      </p:to>
                                    </p:set>
                                    <p:animEffect transition="in" filter="wipe(left)">
                                      <p:cBhvr>
                                        <p:cTn id="221" dur="500"/>
                                        <p:tgtEl>
                                          <p:spTgt spid="79"/>
                                        </p:tgtEl>
                                      </p:cBhvr>
                                    </p:animEffect>
                                  </p:childTnLst>
                                </p:cTn>
                              </p:par>
                              <p:par>
                                <p:cTn id="222" presetID="53" presetClass="entr" presetSubtype="16" fill="hold" grpId="0" nodeType="withEffect">
                                  <p:stCondLst>
                                    <p:cond delay="0"/>
                                  </p:stCondLst>
                                  <p:childTnLst>
                                    <p:set>
                                      <p:cBhvr>
                                        <p:cTn id="223" dur="1" fill="hold">
                                          <p:stCondLst>
                                            <p:cond delay="0"/>
                                          </p:stCondLst>
                                        </p:cTn>
                                        <p:tgtEl>
                                          <p:spTgt spid="64"/>
                                        </p:tgtEl>
                                        <p:attrNameLst>
                                          <p:attrName>style.visibility</p:attrName>
                                        </p:attrNameLst>
                                      </p:cBhvr>
                                      <p:to>
                                        <p:strVal val="visible"/>
                                      </p:to>
                                    </p:set>
                                    <p:anim calcmode="lin" valueType="num">
                                      <p:cBhvr>
                                        <p:cTn id="224" dur="500" fill="hold"/>
                                        <p:tgtEl>
                                          <p:spTgt spid="64"/>
                                        </p:tgtEl>
                                        <p:attrNameLst>
                                          <p:attrName>ppt_w</p:attrName>
                                        </p:attrNameLst>
                                      </p:cBhvr>
                                      <p:tavLst>
                                        <p:tav tm="0">
                                          <p:val>
                                            <p:fltVal val="0"/>
                                          </p:val>
                                        </p:tav>
                                        <p:tav tm="100000">
                                          <p:val>
                                            <p:strVal val="#ppt_w"/>
                                          </p:val>
                                        </p:tav>
                                      </p:tavLst>
                                    </p:anim>
                                    <p:anim calcmode="lin" valueType="num">
                                      <p:cBhvr>
                                        <p:cTn id="225" dur="500" fill="hold"/>
                                        <p:tgtEl>
                                          <p:spTgt spid="64"/>
                                        </p:tgtEl>
                                        <p:attrNameLst>
                                          <p:attrName>ppt_h</p:attrName>
                                        </p:attrNameLst>
                                      </p:cBhvr>
                                      <p:tavLst>
                                        <p:tav tm="0">
                                          <p:val>
                                            <p:fltVal val="0"/>
                                          </p:val>
                                        </p:tav>
                                        <p:tav tm="100000">
                                          <p:val>
                                            <p:strVal val="#ppt_h"/>
                                          </p:val>
                                        </p:tav>
                                      </p:tavLst>
                                    </p:anim>
                                    <p:animEffect transition="in" filter="fade">
                                      <p:cBhvr>
                                        <p:cTn id="226" dur="500"/>
                                        <p:tgtEl>
                                          <p:spTgt spid="64"/>
                                        </p:tgtEl>
                                      </p:cBhvr>
                                    </p:animEffect>
                                  </p:childTnLst>
                                </p:cTn>
                              </p:par>
                              <p:par>
                                <p:cTn id="227" presetID="22" presetClass="entr" presetSubtype="4" fill="hold" nodeType="withEffect">
                                  <p:stCondLst>
                                    <p:cond delay="0"/>
                                  </p:stCondLst>
                                  <p:childTnLst>
                                    <p:set>
                                      <p:cBhvr>
                                        <p:cTn id="228" dur="1" fill="hold">
                                          <p:stCondLst>
                                            <p:cond delay="0"/>
                                          </p:stCondLst>
                                        </p:cTn>
                                        <p:tgtEl>
                                          <p:spTgt spid="63"/>
                                        </p:tgtEl>
                                        <p:attrNameLst>
                                          <p:attrName>style.visibility</p:attrName>
                                        </p:attrNameLst>
                                      </p:cBhvr>
                                      <p:to>
                                        <p:strVal val="visible"/>
                                      </p:to>
                                    </p:set>
                                    <p:animEffect transition="in" filter="wipe(down)">
                                      <p:cBhvr>
                                        <p:cTn id="229" dur="500"/>
                                        <p:tgtEl>
                                          <p:spTgt spid="63"/>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65"/>
                                        </p:tgtEl>
                                        <p:attrNameLst>
                                          <p:attrName>style.visibility</p:attrName>
                                        </p:attrNameLst>
                                      </p:cBhvr>
                                      <p:to>
                                        <p:strVal val="visible"/>
                                      </p:to>
                                    </p:set>
                                    <p:anim calcmode="lin" valueType="num">
                                      <p:cBhvr>
                                        <p:cTn id="232" dur="500" fill="hold"/>
                                        <p:tgtEl>
                                          <p:spTgt spid="65"/>
                                        </p:tgtEl>
                                        <p:attrNameLst>
                                          <p:attrName>ppt_w</p:attrName>
                                        </p:attrNameLst>
                                      </p:cBhvr>
                                      <p:tavLst>
                                        <p:tav tm="0">
                                          <p:val>
                                            <p:fltVal val="0"/>
                                          </p:val>
                                        </p:tav>
                                        <p:tav tm="100000">
                                          <p:val>
                                            <p:strVal val="#ppt_w"/>
                                          </p:val>
                                        </p:tav>
                                      </p:tavLst>
                                    </p:anim>
                                    <p:anim calcmode="lin" valueType="num">
                                      <p:cBhvr>
                                        <p:cTn id="233" dur="500" fill="hold"/>
                                        <p:tgtEl>
                                          <p:spTgt spid="65"/>
                                        </p:tgtEl>
                                        <p:attrNameLst>
                                          <p:attrName>ppt_h</p:attrName>
                                        </p:attrNameLst>
                                      </p:cBhvr>
                                      <p:tavLst>
                                        <p:tav tm="0">
                                          <p:val>
                                            <p:fltVal val="0"/>
                                          </p:val>
                                        </p:tav>
                                        <p:tav tm="100000">
                                          <p:val>
                                            <p:strVal val="#ppt_h"/>
                                          </p:val>
                                        </p:tav>
                                      </p:tavLst>
                                    </p:anim>
                                    <p:animEffect transition="in" filter="fade">
                                      <p:cBhvr>
                                        <p:cTn id="234" dur="500"/>
                                        <p:tgtEl>
                                          <p:spTgt spid="65"/>
                                        </p:tgtEl>
                                      </p:cBhvr>
                                    </p:animEffect>
                                  </p:childTnLst>
                                </p:cTn>
                              </p:par>
                              <p:par>
                                <p:cTn id="235" presetID="53" presetClass="entr" presetSubtype="16" fill="hold" grpId="0" nodeType="withEffect">
                                  <p:stCondLst>
                                    <p:cond delay="0"/>
                                  </p:stCondLst>
                                  <p:childTnLst>
                                    <p:set>
                                      <p:cBhvr>
                                        <p:cTn id="236" dur="1" fill="hold">
                                          <p:stCondLst>
                                            <p:cond delay="0"/>
                                          </p:stCondLst>
                                        </p:cTn>
                                        <p:tgtEl>
                                          <p:spTgt spid="62"/>
                                        </p:tgtEl>
                                        <p:attrNameLst>
                                          <p:attrName>style.visibility</p:attrName>
                                        </p:attrNameLst>
                                      </p:cBhvr>
                                      <p:to>
                                        <p:strVal val="visible"/>
                                      </p:to>
                                    </p:set>
                                    <p:anim calcmode="lin" valueType="num">
                                      <p:cBhvr>
                                        <p:cTn id="237" dur="500" fill="hold"/>
                                        <p:tgtEl>
                                          <p:spTgt spid="62"/>
                                        </p:tgtEl>
                                        <p:attrNameLst>
                                          <p:attrName>ppt_w</p:attrName>
                                        </p:attrNameLst>
                                      </p:cBhvr>
                                      <p:tavLst>
                                        <p:tav tm="0">
                                          <p:val>
                                            <p:fltVal val="0"/>
                                          </p:val>
                                        </p:tav>
                                        <p:tav tm="100000">
                                          <p:val>
                                            <p:strVal val="#ppt_w"/>
                                          </p:val>
                                        </p:tav>
                                      </p:tavLst>
                                    </p:anim>
                                    <p:anim calcmode="lin" valueType="num">
                                      <p:cBhvr>
                                        <p:cTn id="238" dur="500" fill="hold"/>
                                        <p:tgtEl>
                                          <p:spTgt spid="62"/>
                                        </p:tgtEl>
                                        <p:attrNameLst>
                                          <p:attrName>ppt_h</p:attrName>
                                        </p:attrNameLst>
                                      </p:cBhvr>
                                      <p:tavLst>
                                        <p:tav tm="0">
                                          <p:val>
                                            <p:fltVal val="0"/>
                                          </p:val>
                                        </p:tav>
                                        <p:tav tm="100000">
                                          <p:val>
                                            <p:strVal val="#ppt_h"/>
                                          </p:val>
                                        </p:tav>
                                      </p:tavLst>
                                    </p:anim>
                                    <p:animEffect transition="in" filter="fade">
                                      <p:cBhvr>
                                        <p:cTn id="239" dur="500"/>
                                        <p:tgtEl>
                                          <p:spTgt spid="62"/>
                                        </p:tgtEl>
                                      </p:cBhvr>
                                    </p:animEffect>
                                  </p:childTnLst>
                                </p:cTn>
                              </p:par>
                              <p:par>
                                <p:cTn id="240" presetID="53" presetClass="entr" presetSubtype="16" fill="hold" grpId="0" nodeType="withEffect">
                                  <p:stCondLst>
                                    <p:cond delay="0"/>
                                  </p:stCondLst>
                                  <p:childTnLst>
                                    <p:set>
                                      <p:cBhvr>
                                        <p:cTn id="241" dur="1" fill="hold">
                                          <p:stCondLst>
                                            <p:cond delay="0"/>
                                          </p:stCondLst>
                                        </p:cTn>
                                        <p:tgtEl>
                                          <p:spTgt spid="61"/>
                                        </p:tgtEl>
                                        <p:attrNameLst>
                                          <p:attrName>style.visibility</p:attrName>
                                        </p:attrNameLst>
                                      </p:cBhvr>
                                      <p:to>
                                        <p:strVal val="visible"/>
                                      </p:to>
                                    </p:set>
                                    <p:anim calcmode="lin" valueType="num">
                                      <p:cBhvr>
                                        <p:cTn id="242" dur="500" fill="hold"/>
                                        <p:tgtEl>
                                          <p:spTgt spid="61"/>
                                        </p:tgtEl>
                                        <p:attrNameLst>
                                          <p:attrName>ppt_w</p:attrName>
                                        </p:attrNameLst>
                                      </p:cBhvr>
                                      <p:tavLst>
                                        <p:tav tm="0">
                                          <p:val>
                                            <p:fltVal val="0"/>
                                          </p:val>
                                        </p:tav>
                                        <p:tav tm="100000">
                                          <p:val>
                                            <p:strVal val="#ppt_w"/>
                                          </p:val>
                                        </p:tav>
                                      </p:tavLst>
                                    </p:anim>
                                    <p:anim calcmode="lin" valueType="num">
                                      <p:cBhvr>
                                        <p:cTn id="243" dur="500" fill="hold"/>
                                        <p:tgtEl>
                                          <p:spTgt spid="61"/>
                                        </p:tgtEl>
                                        <p:attrNameLst>
                                          <p:attrName>ppt_h</p:attrName>
                                        </p:attrNameLst>
                                      </p:cBhvr>
                                      <p:tavLst>
                                        <p:tav tm="0">
                                          <p:val>
                                            <p:fltVal val="0"/>
                                          </p:val>
                                        </p:tav>
                                        <p:tav tm="100000">
                                          <p:val>
                                            <p:strVal val="#ppt_h"/>
                                          </p:val>
                                        </p:tav>
                                      </p:tavLst>
                                    </p:anim>
                                    <p:animEffect transition="in" filter="fade">
                                      <p:cBhvr>
                                        <p:cTn id="244" dur="500"/>
                                        <p:tgtEl>
                                          <p:spTgt spid="61"/>
                                        </p:tgtEl>
                                      </p:cBhvr>
                                    </p:animEffect>
                                  </p:childTnLst>
                                </p:cTn>
                              </p:par>
                              <p:par>
                                <p:cTn id="245" presetID="53" presetClass="entr" presetSubtype="16" fill="hold" grpId="0" nodeType="withEffect">
                                  <p:stCondLst>
                                    <p:cond delay="0"/>
                                  </p:stCondLst>
                                  <p:childTnLst>
                                    <p:set>
                                      <p:cBhvr>
                                        <p:cTn id="246" dur="1" fill="hold">
                                          <p:stCondLst>
                                            <p:cond delay="0"/>
                                          </p:stCondLst>
                                        </p:cTn>
                                        <p:tgtEl>
                                          <p:spTgt spid="60"/>
                                        </p:tgtEl>
                                        <p:attrNameLst>
                                          <p:attrName>style.visibility</p:attrName>
                                        </p:attrNameLst>
                                      </p:cBhvr>
                                      <p:to>
                                        <p:strVal val="visible"/>
                                      </p:to>
                                    </p:set>
                                    <p:anim calcmode="lin" valueType="num">
                                      <p:cBhvr>
                                        <p:cTn id="247" dur="500" fill="hold"/>
                                        <p:tgtEl>
                                          <p:spTgt spid="60"/>
                                        </p:tgtEl>
                                        <p:attrNameLst>
                                          <p:attrName>ppt_w</p:attrName>
                                        </p:attrNameLst>
                                      </p:cBhvr>
                                      <p:tavLst>
                                        <p:tav tm="0">
                                          <p:val>
                                            <p:fltVal val="0"/>
                                          </p:val>
                                        </p:tav>
                                        <p:tav tm="100000">
                                          <p:val>
                                            <p:strVal val="#ppt_w"/>
                                          </p:val>
                                        </p:tav>
                                      </p:tavLst>
                                    </p:anim>
                                    <p:anim calcmode="lin" valueType="num">
                                      <p:cBhvr>
                                        <p:cTn id="248" dur="500" fill="hold"/>
                                        <p:tgtEl>
                                          <p:spTgt spid="60"/>
                                        </p:tgtEl>
                                        <p:attrNameLst>
                                          <p:attrName>ppt_h</p:attrName>
                                        </p:attrNameLst>
                                      </p:cBhvr>
                                      <p:tavLst>
                                        <p:tav tm="0">
                                          <p:val>
                                            <p:fltVal val="0"/>
                                          </p:val>
                                        </p:tav>
                                        <p:tav tm="100000">
                                          <p:val>
                                            <p:strVal val="#ppt_h"/>
                                          </p:val>
                                        </p:tav>
                                      </p:tavLst>
                                    </p:anim>
                                    <p:animEffect transition="in" filter="fade">
                                      <p:cBhvr>
                                        <p:cTn id="249" dur="500"/>
                                        <p:tgtEl>
                                          <p:spTgt spid="60"/>
                                        </p:tgtEl>
                                      </p:cBhvr>
                                    </p:animEffect>
                                  </p:childTnLst>
                                </p:cTn>
                              </p:par>
                              <p:par>
                                <p:cTn id="250" presetID="42" presetClass="entr" presetSubtype="0" fill="hold" grpId="0" nodeType="withEffect">
                                  <p:stCondLst>
                                    <p:cond delay="0"/>
                                  </p:stCondLst>
                                  <p:childTnLst>
                                    <p:set>
                                      <p:cBhvr>
                                        <p:cTn id="251" dur="1" fill="hold">
                                          <p:stCondLst>
                                            <p:cond delay="0"/>
                                          </p:stCondLst>
                                        </p:cTn>
                                        <p:tgtEl>
                                          <p:spTgt spid="66"/>
                                        </p:tgtEl>
                                        <p:attrNameLst>
                                          <p:attrName>style.visibility</p:attrName>
                                        </p:attrNameLst>
                                      </p:cBhvr>
                                      <p:to>
                                        <p:strVal val="visible"/>
                                      </p:to>
                                    </p:set>
                                    <p:animEffect transition="in" filter="fade">
                                      <p:cBhvr>
                                        <p:cTn id="252" dur="500"/>
                                        <p:tgtEl>
                                          <p:spTgt spid="66"/>
                                        </p:tgtEl>
                                      </p:cBhvr>
                                    </p:animEffect>
                                    <p:anim calcmode="lin" valueType="num">
                                      <p:cBhvr>
                                        <p:cTn id="253" dur="500" fill="hold"/>
                                        <p:tgtEl>
                                          <p:spTgt spid="66"/>
                                        </p:tgtEl>
                                        <p:attrNameLst>
                                          <p:attrName>ppt_x</p:attrName>
                                        </p:attrNameLst>
                                      </p:cBhvr>
                                      <p:tavLst>
                                        <p:tav tm="0">
                                          <p:val>
                                            <p:strVal val="#ppt_x"/>
                                          </p:val>
                                        </p:tav>
                                        <p:tav tm="100000">
                                          <p:val>
                                            <p:strVal val="#ppt_x"/>
                                          </p:val>
                                        </p:tav>
                                      </p:tavLst>
                                    </p:anim>
                                    <p:anim calcmode="lin" valueType="num">
                                      <p:cBhvr>
                                        <p:cTn id="254" dur="500" fill="hold"/>
                                        <p:tgtEl>
                                          <p:spTgt spid="66"/>
                                        </p:tgtEl>
                                        <p:attrNameLst>
                                          <p:attrName>ppt_y</p:attrName>
                                        </p:attrNameLst>
                                      </p:cBhvr>
                                      <p:tavLst>
                                        <p:tav tm="0">
                                          <p:val>
                                            <p:strVal val="#ppt_y+.1"/>
                                          </p:val>
                                        </p:tav>
                                        <p:tav tm="100000">
                                          <p:val>
                                            <p:strVal val="#ppt_y"/>
                                          </p:val>
                                        </p:tav>
                                      </p:tavLst>
                                    </p:anim>
                                  </p:childTnLst>
                                </p:cTn>
                              </p:par>
                            </p:childTnLst>
                          </p:cTn>
                        </p:par>
                        <p:par>
                          <p:cTn id="255" fill="hold">
                            <p:stCondLst>
                              <p:cond delay="9750"/>
                            </p:stCondLst>
                            <p:childTnLst>
                              <p:par>
                                <p:cTn id="256" presetID="2" presetClass="entr" presetSubtype="1" fill="hold" grpId="0" nodeType="afterEffect">
                                  <p:stCondLst>
                                    <p:cond delay="0"/>
                                  </p:stCondLst>
                                  <p:childTnLst>
                                    <p:set>
                                      <p:cBhvr>
                                        <p:cTn id="257" dur="1" fill="hold">
                                          <p:stCondLst>
                                            <p:cond delay="0"/>
                                          </p:stCondLst>
                                        </p:cTn>
                                        <p:tgtEl>
                                          <p:spTgt spid="67"/>
                                        </p:tgtEl>
                                        <p:attrNameLst>
                                          <p:attrName>style.visibility</p:attrName>
                                        </p:attrNameLst>
                                      </p:cBhvr>
                                      <p:to>
                                        <p:strVal val="visible"/>
                                      </p:to>
                                    </p:set>
                                    <p:anim calcmode="lin" valueType="num">
                                      <p:cBhvr additive="base">
                                        <p:cTn id="258" dur="500" fill="hold"/>
                                        <p:tgtEl>
                                          <p:spTgt spid="67"/>
                                        </p:tgtEl>
                                        <p:attrNameLst>
                                          <p:attrName>ppt_x</p:attrName>
                                        </p:attrNameLst>
                                      </p:cBhvr>
                                      <p:tavLst>
                                        <p:tav tm="0">
                                          <p:val>
                                            <p:strVal val="#ppt_x"/>
                                          </p:val>
                                        </p:tav>
                                        <p:tav tm="100000">
                                          <p:val>
                                            <p:strVal val="#ppt_x"/>
                                          </p:val>
                                        </p:tav>
                                      </p:tavLst>
                                    </p:anim>
                                    <p:anim calcmode="lin" valueType="num">
                                      <p:cBhvr additive="base">
                                        <p:cTn id="259" dur="500" fill="hold"/>
                                        <p:tgtEl>
                                          <p:spTgt spid="67"/>
                                        </p:tgtEl>
                                        <p:attrNameLst>
                                          <p:attrName>ppt_y</p:attrName>
                                        </p:attrNameLst>
                                      </p:cBhvr>
                                      <p:tavLst>
                                        <p:tav tm="0">
                                          <p:val>
                                            <p:strVal val="0-#ppt_h/2"/>
                                          </p:val>
                                        </p:tav>
                                        <p:tav tm="100000">
                                          <p:val>
                                            <p:strVal val="#ppt_y"/>
                                          </p:val>
                                        </p:tav>
                                      </p:tavLst>
                                    </p:anim>
                                  </p:childTnLst>
                                </p:cTn>
                              </p:par>
                            </p:childTnLst>
                          </p:cTn>
                        </p:par>
                        <p:par>
                          <p:cTn id="260" fill="hold">
                            <p:stCondLst>
                              <p:cond delay="10250"/>
                            </p:stCondLst>
                            <p:childTnLst>
                              <p:par>
                                <p:cTn id="261" presetID="22" presetClass="entr" presetSubtype="8" fill="hold" nodeType="afterEffect">
                                  <p:stCondLst>
                                    <p:cond delay="0"/>
                                  </p:stCondLst>
                                  <p:childTnLst>
                                    <p:set>
                                      <p:cBhvr>
                                        <p:cTn id="262" dur="1" fill="hold">
                                          <p:stCondLst>
                                            <p:cond delay="0"/>
                                          </p:stCondLst>
                                        </p:cTn>
                                        <p:tgtEl>
                                          <p:spTgt spid="68"/>
                                        </p:tgtEl>
                                        <p:attrNameLst>
                                          <p:attrName>style.visibility</p:attrName>
                                        </p:attrNameLst>
                                      </p:cBhvr>
                                      <p:to>
                                        <p:strVal val="visible"/>
                                      </p:to>
                                    </p:set>
                                    <p:animEffect transition="in" filter="wipe(left)">
                                      <p:cBhvr>
                                        <p:cTn id="263" dur="500"/>
                                        <p:tgtEl>
                                          <p:spTgt spid="68"/>
                                        </p:tgtEl>
                                      </p:cBhvr>
                                    </p:animEffect>
                                  </p:childTnLst>
                                </p:cTn>
                              </p:par>
                            </p:childTnLst>
                          </p:cTn>
                        </p:par>
                        <p:par>
                          <p:cTn id="264" fill="hold">
                            <p:stCondLst>
                              <p:cond delay="10750"/>
                            </p:stCondLst>
                            <p:childTnLst>
                              <p:par>
                                <p:cTn id="265" presetID="53" presetClass="entr" presetSubtype="16" fill="hold" grpId="0" nodeType="afterEffect">
                                  <p:stCondLst>
                                    <p:cond delay="0"/>
                                  </p:stCondLst>
                                  <p:childTnLst>
                                    <p:set>
                                      <p:cBhvr>
                                        <p:cTn id="266" dur="1" fill="hold">
                                          <p:stCondLst>
                                            <p:cond delay="0"/>
                                          </p:stCondLst>
                                        </p:cTn>
                                        <p:tgtEl>
                                          <p:spTgt spid="81"/>
                                        </p:tgtEl>
                                        <p:attrNameLst>
                                          <p:attrName>style.visibility</p:attrName>
                                        </p:attrNameLst>
                                      </p:cBhvr>
                                      <p:to>
                                        <p:strVal val="visible"/>
                                      </p:to>
                                    </p:set>
                                    <p:anim calcmode="lin" valueType="num">
                                      <p:cBhvr>
                                        <p:cTn id="267" dur="250" fill="hold"/>
                                        <p:tgtEl>
                                          <p:spTgt spid="81"/>
                                        </p:tgtEl>
                                        <p:attrNameLst>
                                          <p:attrName>ppt_w</p:attrName>
                                        </p:attrNameLst>
                                      </p:cBhvr>
                                      <p:tavLst>
                                        <p:tav tm="0">
                                          <p:val>
                                            <p:fltVal val="0"/>
                                          </p:val>
                                        </p:tav>
                                        <p:tav tm="100000">
                                          <p:val>
                                            <p:strVal val="#ppt_w"/>
                                          </p:val>
                                        </p:tav>
                                      </p:tavLst>
                                    </p:anim>
                                    <p:anim calcmode="lin" valueType="num">
                                      <p:cBhvr>
                                        <p:cTn id="268" dur="250" fill="hold"/>
                                        <p:tgtEl>
                                          <p:spTgt spid="81"/>
                                        </p:tgtEl>
                                        <p:attrNameLst>
                                          <p:attrName>ppt_h</p:attrName>
                                        </p:attrNameLst>
                                      </p:cBhvr>
                                      <p:tavLst>
                                        <p:tav tm="0">
                                          <p:val>
                                            <p:fltVal val="0"/>
                                          </p:val>
                                        </p:tav>
                                        <p:tav tm="100000">
                                          <p:val>
                                            <p:strVal val="#ppt_h"/>
                                          </p:val>
                                        </p:tav>
                                      </p:tavLst>
                                    </p:anim>
                                    <p:animEffect transition="in" filter="fade">
                                      <p:cBhvr>
                                        <p:cTn id="269" dur="250"/>
                                        <p:tgtEl>
                                          <p:spTgt spid="81"/>
                                        </p:tgtEl>
                                      </p:cBhvr>
                                    </p:animEffect>
                                  </p:childTnLst>
                                </p:cTn>
                              </p:par>
                            </p:childTnLst>
                          </p:cTn>
                        </p:par>
                        <p:par>
                          <p:cTn id="270" fill="hold">
                            <p:stCondLst>
                              <p:cond delay="11000"/>
                            </p:stCondLst>
                            <p:childTnLst>
                              <p:par>
                                <p:cTn id="271" presetID="22" presetClass="entr" presetSubtype="1" fill="hold" nodeType="afterEffect">
                                  <p:stCondLst>
                                    <p:cond delay="0"/>
                                  </p:stCondLst>
                                  <p:childTnLst>
                                    <p:set>
                                      <p:cBhvr>
                                        <p:cTn id="272" dur="1" fill="hold">
                                          <p:stCondLst>
                                            <p:cond delay="0"/>
                                          </p:stCondLst>
                                        </p:cTn>
                                        <p:tgtEl>
                                          <p:spTgt spid="80"/>
                                        </p:tgtEl>
                                        <p:attrNameLst>
                                          <p:attrName>style.visibility</p:attrName>
                                        </p:attrNameLst>
                                      </p:cBhvr>
                                      <p:to>
                                        <p:strVal val="visible"/>
                                      </p:to>
                                    </p:set>
                                    <p:animEffect transition="in" filter="wipe(up)">
                                      <p:cBhvr>
                                        <p:cTn id="273" dur="250"/>
                                        <p:tgtEl>
                                          <p:spTgt spid="80"/>
                                        </p:tgtEl>
                                      </p:cBhvr>
                                    </p:animEffect>
                                  </p:childTnLst>
                                </p:cTn>
                              </p:par>
                              <p:par>
                                <p:cTn id="274" presetID="53" presetClass="entr" presetSubtype="16" fill="hold" grpId="0" nodeType="withEffect">
                                  <p:stCondLst>
                                    <p:cond delay="0"/>
                                  </p:stCondLst>
                                  <p:childTnLst>
                                    <p:set>
                                      <p:cBhvr>
                                        <p:cTn id="275" dur="1" fill="hold">
                                          <p:stCondLst>
                                            <p:cond delay="0"/>
                                          </p:stCondLst>
                                        </p:cTn>
                                        <p:tgtEl>
                                          <p:spTgt spid="82"/>
                                        </p:tgtEl>
                                        <p:attrNameLst>
                                          <p:attrName>style.visibility</p:attrName>
                                        </p:attrNameLst>
                                      </p:cBhvr>
                                      <p:to>
                                        <p:strVal val="visible"/>
                                      </p:to>
                                    </p:set>
                                    <p:anim calcmode="lin" valueType="num">
                                      <p:cBhvr>
                                        <p:cTn id="276" dur="500" fill="hold"/>
                                        <p:tgtEl>
                                          <p:spTgt spid="82"/>
                                        </p:tgtEl>
                                        <p:attrNameLst>
                                          <p:attrName>ppt_w</p:attrName>
                                        </p:attrNameLst>
                                      </p:cBhvr>
                                      <p:tavLst>
                                        <p:tav tm="0">
                                          <p:val>
                                            <p:fltVal val="0"/>
                                          </p:val>
                                        </p:tav>
                                        <p:tav tm="100000">
                                          <p:val>
                                            <p:strVal val="#ppt_w"/>
                                          </p:val>
                                        </p:tav>
                                      </p:tavLst>
                                    </p:anim>
                                    <p:anim calcmode="lin" valueType="num">
                                      <p:cBhvr>
                                        <p:cTn id="277" dur="500" fill="hold"/>
                                        <p:tgtEl>
                                          <p:spTgt spid="82"/>
                                        </p:tgtEl>
                                        <p:attrNameLst>
                                          <p:attrName>ppt_h</p:attrName>
                                        </p:attrNameLst>
                                      </p:cBhvr>
                                      <p:tavLst>
                                        <p:tav tm="0">
                                          <p:val>
                                            <p:fltVal val="0"/>
                                          </p:val>
                                        </p:tav>
                                        <p:tav tm="100000">
                                          <p:val>
                                            <p:strVal val="#ppt_h"/>
                                          </p:val>
                                        </p:tav>
                                      </p:tavLst>
                                    </p:anim>
                                    <p:animEffect transition="in" filter="fade">
                                      <p:cBhvr>
                                        <p:cTn id="278" dur="500"/>
                                        <p:tgtEl>
                                          <p:spTgt spid="82"/>
                                        </p:tgtEl>
                                      </p:cBhvr>
                                    </p:animEffect>
                                  </p:childTnLst>
                                </p:cTn>
                              </p:par>
                              <p:par>
                                <p:cTn id="279" presetID="22" presetClass="entr" presetSubtype="8" fill="hold" nodeType="withEffect">
                                  <p:stCondLst>
                                    <p:cond delay="0"/>
                                  </p:stCondLst>
                                  <p:childTnLst>
                                    <p:set>
                                      <p:cBhvr>
                                        <p:cTn id="280" dur="1" fill="hold">
                                          <p:stCondLst>
                                            <p:cond delay="0"/>
                                          </p:stCondLst>
                                        </p:cTn>
                                        <p:tgtEl>
                                          <p:spTgt spid="83"/>
                                        </p:tgtEl>
                                        <p:attrNameLst>
                                          <p:attrName>style.visibility</p:attrName>
                                        </p:attrNameLst>
                                      </p:cBhvr>
                                      <p:to>
                                        <p:strVal val="visible"/>
                                      </p:to>
                                    </p:set>
                                    <p:animEffect transition="in" filter="wipe(left)">
                                      <p:cBhvr>
                                        <p:cTn id="28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3" grpId="0" animBg="1"/>
      <p:bldP spid="15" grpId="0"/>
      <p:bldP spid="16" grpId="0"/>
      <p:bldP spid="43" grpId="0" animBg="1"/>
      <p:bldP spid="44" grpId="0" animBg="1"/>
      <p:bldP spid="45" grpId="0" animBg="1"/>
      <p:bldP spid="47" grpId="0" animBg="1"/>
      <p:bldP spid="48" grpId="0" animBg="1"/>
      <p:bldP spid="49" grpId="0"/>
      <p:bldP spid="50" grpId="0"/>
      <p:bldP spid="40" grpId="0" animBg="1"/>
      <p:bldP spid="41" grpId="0" animBg="1"/>
      <p:bldP spid="42" grpId="0" animBg="1"/>
      <p:bldP spid="53" grpId="0" animBg="1"/>
      <p:bldP spid="54" grpId="0" animBg="1"/>
      <p:bldP spid="55" grpId="0"/>
      <p:bldP spid="56" grpId="0"/>
      <p:bldP spid="39" grpId="0"/>
      <p:bldP spid="60" grpId="0" animBg="1"/>
      <p:bldP spid="61" grpId="0" animBg="1"/>
      <p:bldP spid="62" grpId="0" animBg="1"/>
      <p:bldP spid="64" grpId="0" animBg="1"/>
      <p:bldP spid="65" grpId="0" animBg="1"/>
      <p:bldP spid="66" grpId="0"/>
      <p:bldP spid="67" grpId="0"/>
      <p:bldP spid="69" grpId="0" animBg="1"/>
      <p:bldP spid="70" grpId="0" animBg="1"/>
      <p:bldP spid="71" grpId="0" animBg="1"/>
      <p:bldP spid="73" grpId="0" animBg="1"/>
      <p:bldP spid="74" grpId="0" animBg="1"/>
      <p:bldP spid="75" grpId="0"/>
      <p:bldP spid="76" grpId="0"/>
      <p:bldP spid="81" grpId="0" animBg="1"/>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Connector 84">
            <a:extLst>
              <a:ext uri="{FF2B5EF4-FFF2-40B4-BE49-F238E27FC236}">
                <a16:creationId xmlns:a16="http://schemas.microsoft.com/office/drawing/2014/main" id="{A7572057-2CDF-D04A-89D9-A891EDDF64BC}"/>
              </a:ext>
            </a:extLst>
          </p:cNvPr>
          <p:cNvCxnSpPr>
            <a:cxnSpLocks/>
            <a:stCxn id="75" idx="6"/>
          </p:cNvCxnSpPr>
          <p:nvPr/>
        </p:nvCxnSpPr>
        <p:spPr>
          <a:xfrm flipV="1">
            <a:off x="9674471" y="3986065"/>
            <a:ext cx="2517529" cy="1185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4311A7E-F5CC-0D47-BE82-B8354A938536}"/>
              </a:ext>
            </a:extLst>
          </p:cNvPr>
          <p:cNvCxnSpPr>
            <a:cxnSpLocks/>
            <a:stCxn id="64" idx="6"/>
            <a:endCxn id="75" idx="2"/>
          </p:cNvCxnSpPr>
          <p:nvPr/>
        </p:nvCxnSpPr>
        <p:spPr>
          <a:xfrm>
            <a:off x="7475224" y="3994749"/>
            <a:ext cx="1913497" cy="316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269F6C7-4A09-8547-891F-E2DF171D77E1}"/>
              </a:ext>
            </a:extLst>
          </p:cNvPr>
          <p:cNvCxnSpPr>
            <a:cxnSpLocks/>
            <a:stCxn id="43" idx="6"/>
            <a:endCxn id="64" idx="2"/>
          </p:cNvCxnSpPr>
          <p:nvPr/>
        </p:nvCxnSpPr>
        <p:spPr>
          <a:xfrm flipV="1">
            <a:off x="5174202" y="3994749"/>
            <a:ext cx="2015272" cy="7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6BC960-5650-FC4F-83E6-A679C88F99FC}"/>
              </a:ext>
            </a:extLst>
          </p:cNvPr>
          <p:cNvCxnSpPr>
            <a:cxnSpLocks/>
            <a:stCxn id="5" idx="6"/>
            <a:endCxn id="43" idx="2"/>
          </p:cNvCxnSpPr>
          <p:nvPr/>
        </p:nvCxnSpPr>
        <p:spPr>
          <a:xfrm>
            <a:off x="2898150" y="3994749"/>
            <a:ext cx="2057400" cy="7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93C26E-C6D6-1C48-8748-E721A1219255}"/>
              </a:ext>
            </a:extLst>
          </p:cNvPr>
          <p:cNvCxnSpPr>
            <a:cxnSpLocks/>
            <a:endCxn id="5" idx="2"/>
          </p:cNvCxnSpPr>
          <p:nvPr/>
        </p:nvCxnSpPr>
        <p:spPr>
          <a:xfrm>
            <a:off x="-41688" y="3994749"/>
            <a:ext cx="265408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6DE4A92-696E-994A-8510-B043B6110971}"/>
              </a:ext>
            </a:extLst>
          </p:cNvPr>
          <p:cNvSpPr/>
          <p:nvPr/>
        </p:nvSpPr>
        <p:spPr>
          <a:xfrm>
            <a:off x="2612401" y="3851874"/>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nut 5">
            <a:extLst>
              <a:ext uri="{FF2B5EF4-FFF2-40B4-BE49-F238E27FC236}">
                <a16:creationId xmlns:a16="http://schemas.microsoft.com/office/drawing/2014/main" id="{CA80D835-1861-2E46-98F1-7C7516DEE2EC}"/>
              </a:ext>
            </a:extLst>
          </p:cNvPr>
          <p:cNvSpPr/>
          <p:nvPr/>
        </p:nvSpPr>
        <p:spPr>
          <a:xfrm>
            <a:off x="2390945" y="3630418"/>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7376C1EA-68B6-7442-83C8-D86EF3071B8B}"/>
              </a:ext>
            </a:extLst>
          </p:cNvPr>
          <p:cNvSpPr/>
          <p:nvPr/>
        </p:nvSpPr>
        <p:spPr>
          <a:xfrm>
            <a:off x="2212351" y="3437555"/>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F56DF873-9AA7-BB44-9605-8BD040DC19D3}"/>
              </a:ext>
            </a:extLst>
          </p:cNvPr>
          <p:cNvCxnSpPr>
            <a:cxnSpLocks/>
          </p:cNvCxnSpPr>
          <p:nvPr/>
        </p:nvCxnSpPr>
        <p:spPr>
          <a:xfrm>
            <a:off x="2755276" y="4580536"/>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CD35268-DD79-0A4F-A1F7-69EE979A84DA}"/>
              </a:ext>
            </a:extLst>
          </p:cNvPr>
          <p:cNvSpPr/>
          <p:nvPr/>
        </p:nvSpPr>
        <p:spPr>
          <a:xfrm>
            <a:off x="2665896" y="5323523"/>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11EE6D58-E994-B646-BB3E-E09949D879BB}"/>
              </a:ext>
            </a:extLst>
          </p:cNvPr>
          <p:cNvSpPr/>
          <p:nvPr/>
        </p:nvSpPr>
        <p:spPr>
          <a:xfrm>
            <a:off x="2100377" y="3358826"/>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EA03A6E4-E004-E04E-9031-B463A57FD388}"/>
              </a:ext>
            </a:extLst>
          </p:cNvPr>
          <p:cNvSpPr txBox="1"/>
          <p:nvPr/>
        </p:nvSpPr>
        <p:spPr>
          <a:xfrm>
            <a:off x="2028773" y="2918057"/>
            <a:ext cx="1453005" cy="369332"/>
          </a:xfrm>
          <a:prstGeom prst="rect">
            <a:avLst/>
          </a:prstGeom>
          <a:noFill/>
        </p:spPr>
        <p:txBody>
          <a:bodyPr wrap="square" rtlCol="0">
            <a:spAutoFit/>
          </a:bodyPr>
          <a:lstStyle/>
          <a:p>
            <a:pPr algn="ctr"/>
            <a:r>
              <a:rPr lang="en-US" dirty="0"/>
              <a:t>1954</a:t>
            </a:r>
          </a:p>
        </p:txBody>
      </p:sp>
      <p:sp>
        <p:nvSpPr>
          <p:cNvPr id="16" name="TextBox 15">
            <a:extLst>
              <a:ext uri="{FF2B5EF4-FFF2-40B4-BE49-F238E27FC236}">
                <a16:creationId xmlns:a16="http://schemas.microsoft.com/office/drawing/2014/main" id="{06AF4D6B-F1B2-7A49-942A-7E1B26ABD8BD}"/>
              </a:ext>
            </a:extLst>
          </p:cNvPr>
          <p:cNvSpPr txBox="1"/>
          <p:nvPr/>
        </p:nvSpPr>
        <p:spPr>
          <a:xfrm>
            <a:off x="2571697" y="5486467"/>
            <a:ext cx="2699947" cy="646331"/>
          </a:xfrm>
          <a:prstGeom prst="rect">
            <a:avLst/>
          </a:prstGeom>
          <a:noFill/>
        </p:spPr>
        <p:txBody>
          <a:bodyPr wrap="square" rtlCol="0">
            <a:spAutoFit/>
          </a:bodyPr>
          <a:lstStyle/>
          <a:p>
            <a:r>
              <a:rPr lang="en-US" dirty="0"/>
              <a:t>Brown v. </a:t>
            </a:r>
          </a:p>
          <a:p>
            <a:r>
              <a:rPr lang="en-US" dirty="0"/>
              <a:t>Board of Education</a:t>
            </a:r>
          </a:p>
        </p:txBody>
      </p:sp>
      <p:cxnSp>
        <p:nvCxnSpPr>
          <p:cNvPr id="17" name="Straight Connector 16">
            <a:extLst>
              <a:ext uri="{FF2B5EF4-FFF2-40B4-BE49-F238E27FC236}">
                <a16:creationId xmlns:a16="http://schemas.microsoft.com/office/drawing/2014/main" id="{34188C3E-D6D9-DA4D-92C7-3BD6B235B170}"/>
              </a:ext>
            </a:extLst>
          </p:cNvPr>
          <p:cNvCxnSpPr>
            <a:cxnSpLocks/>
          </p:cNvCxnSpPr>
          <p:nvPr/>
        </p:nvCxnSpPr>
        <p:spPr>
          <a:xfrm>
            <a:off x="2654762" y="6196925"/>
            <a:ext cx="183364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0ACCC3CC-CB3B-0D49-B929-1D8086494892}"/>
              </a:ext>
            </a:extLst>
          </p:cNvPr>
          <p:cNvSpPr/>
          <p:nvPr/>
        </p:nvSpPr>
        <p:spPr>
          <a:xfrm flipV="1">
            <a:off x="4888452" y="3859462"/>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a:extLst>
              <a:ext uri="{FF2B5EF4-FFF2-40B4-BE49-F238E27FC236}">
                <a16:creationId xmlns:a16="http://schemas.microsoft.com/office/drawing/2014/main" id="{380BA312-9010-8E42-9E70-F2B0EBF38CE5}"/>
              </a:ext>
            </a:extLst>
          </p:cNvPr>
          <p:cNvSpPr/>
          <p:nvPr/>
        </p:nvSpPr>
        <p:spPr>
          <a:xfrm flipV="1">
            <a:off x="4666996" y="3638006"/>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a:extLst>
              <a:ext uri="{FF2B5EF4-FFF2-40B4-BE49-F238E27FC236}">
                <a16:creationId xmlns:a16="http://schemas.microsoft.com/office/drawing/2014/main" id="{5E387B56-C2F2-E643-820B-39D2E1FFAB7C}"/>
              </a:ext>
            </a:extLst>
          </p:cNvPr>
          <p:cNvSpPr/>
          <p:nvPr/>
        </p:nvSpPr>
        <p:spPr>
          <a:xfrm flipV="1">
            <a:off x="4488402" y="3445143"/>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6" name="Straight Connector 45">
            <a:extLst>
              <a:ext uri="{FF2B5EF4-FFF2-40B4-BE49-F238E27FC236}">
                <a16:creationId xmlns:a16="http://schemas.microsoft.com/office/drawing/2014/main" id="{131E599C-BCB0-D642-9D6F-2E76C65B6FE6}"/>
              </a:ext>
            </a:extLst>
          </p:cNvPr>
          <p:cNvCxnSpPr>
            <a:cxnSpLocks/>
          </p:cNvCxnSpPr>
          <p:nvPr/>
        </p:nvCxnSpPr>
        <p:spPr>
          <a:xfrm flipV="1">
            <a:off x="5031327" y="267359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4B1F27BC-CB93-AC46-B5FA-99F0A6AA08EE}"/>
              </a:ext>
            </a:extLst>
          </p:cNvPr>
          <p:cNvSpPr/>
          <p:nvPr/>
        </p:nvSpPr>
        <p:spPr>
          <a:xfrm flipV="1">
            <a:off x="4949692" y="2541201"/>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c 47">
            <a:extLst>
              <a:ext uri="{FF2B5EF4-FFF2-40B4-BE49-F238E27FC236}">
                <a16:creationId xmlns:a16="http://schemas.microsoft.com/office/drawing/2014/main" id="{08F40E75-167F-904C-918D-DF2A857CC26B}"/>
              </a:ext>
            </a:extLst>
          </p:cNvPr>
          <p:cNvSpPr/>
          <p:nvPr/>
        </p:nvSpPr>
        <p:spPr>
          <a:xfrm flipV="1">
            <a:off x="4376969" y="331828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F0356479-8BAD-4A49-8CD8-B9BF008B9510}"/>
              </a:ext>
            </a:extLst>
          </p:cNvPr>
          <p:cNvSpPr txBox="1"/>
          <p:nvPr/>
        </p:nvSpPr>
        <p:spPr>
          <a:xfrm>
            <a:off x="4304824" y="4699991"/>
            <a:ext cx="1453005" cy="369332"/>
          </a:xfrm>
          <a:prstGeom prst="rect">
            <a:avLst/>
          </a:prstGeom>
          <a:noFill/>
        </p:spPr>
        <p:txBody>
          <a:bodyPr wrap="square" rtlCol="0">
            <a:spAutoFit/>
          </a:bodyPr>
          <a:lstStyle/>
          <a:p>
            <a:pPr algn="ctr"/>
            <a:r>
              <a:rPr lang="en-US" dirty="0"/>
              <a:t>1955</a:t>
            </a:r>
          </a:p>
        </p:txBody>
      </p:sp>
      <p:sp>
        <p:nvSpPr>
          <p:cNvPr id="50" name="TextBox 49">
            <a:extLst>
              <a:ext uri="{FF2B5EF4-FFF2-40B4-BE49-F238E27FC236}">
                <a16:creationId xmlns:a16="http://schemas.microsoft.com/office/drawing/2014/main" id="{BC63AF02-0991-F547-8D30-893579687ACD}"/>
              </a:ext>
            </a:extLst>
          </p:cNvPr>
          <p:cNvSpPr txBox="1"/>
          <p:nvPr/>
        </p:nvSpPr>
        <p:spPr>
          <a:xfrm>
            <a:off x="4868089" y="1826591"/>
            <a:ext cx="2438151" cy="923330"/>
          </a:xfrm>
          <a:prstGeom prst="rect">
            <a:avLst/>
          </a:prstGeom>
          <a:noFill/>
        </p:spPr>
        <p:txBody>
          <a:bodyPr wrap="square" rtlCol="0">
            <a:spAutoFit/>
          </a:bodyPr>
          <a:lstStyle/>
          <a:p>
            <a:r>
              <a:rPr lang="en-US" dirty="0"/>
              <a:t>Lynching of 14-year-old</a:t>
            </a:r>
          </a:p>
          <a:p>
            <a:r>
              <a:rPr lang="en-US" dirty="0"/>
              <a:t>Emmett Till</a:t>
            </a:r>
          </a:p>
          <a:p>
            <a:endParaRPr lang="en-US" dirty="0"/>
          </a:p>
        </p:txBody>
      </p:sp>
      <p:cxnSp>
        <p:nvCxnSpPr>
          <p:cNvPr id="51" name="Straight Connector 50">
            <a:extLst>
              <a:ext uri="{FF2B5EF4-FFF2-40B4-BE49-F238E27FC236}">
                <a16:creationId xmlns:a16="http://schemas.microsoft.com/office/drawing/2014/main" id="{F0E3C383-2779-B345-9B55-D86606ED16A9}"/>
              </a:ext>
            </a:extLst>
          </p:cNvPr>
          <p:cNvCxnSpPr>
            <a:cxnSpLocks/>
          </p:cNvCxnSpPr>
          <p:nvPr/>
        </p:nvCxnSpPr>
        <p:spPr>
          <a:xfrm>
            <a:off x="4958836" y="1802239"/>
            <a:ext cx="22841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420572F-3A2E-5F43-BAF8-93C79548AFAA}"/>
              </a:ext>
            </a:extLst>
          </p:cNvPr>
          <p:cNvSpPr/>
          <p:nvPr/>
        </p:nvSpPr>
        <p:spPr>
          <a:xfrm>
            <a:off x="7189474" y="3851874"/>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nut 64">
            <a:extLst>
              <a:ext uri="{FF2B5EF4-FFF2-40B4-BE49-F238E27FC236}">
                <a16:creationId xmlns:a16="http://schemas.microsoft.com/office/drawing/2014/main" id="{329ED632-F9B2-F64A-A59E-4D1ADF05E12D}"/>
              </a:ext>
            </a:extLst>
          </p:cNvPr>
          <p:cNvSpPr/>
          <p:nvPr/>
        </p:nvSpPr>
        <p:spPr>
          <a:xfrm>
            <a:off x="6968018" y="3630418"/>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onut 65">
            <a:extLst>
              <a:ext uri="{FF2B5EF4-FFF2-40B4-BE49-F238E27FC236}">
                <a16:creationId xmlns:a16="http://schemas.microsoft.com/office/drawing/2014/main" id="{E1FAEEA9-54D1-7E4E-9981-5D51D33037E7}"/>
              </a:ext>
            </a:extLst>
          </p:cNvPr>
          <p:cNvSpPr/>
          <p:nvPr/>
        </p:nvSpPr>
        <p:spPr>
          <a:xfrm>
            <a:off x="6789424" y="3437555"/>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7" name="Straight Connector 66">
            <a:extLst>
              <a:ext uri="{FF2B5EF4-FFF2-40B4-BE49-F238E27FC236}">
                <a16:creationId xmlns:a16="http://schemas.microsoft.com/office/drawing/2014/main" id="{5A2F788F-0651-9344-9426-9622B928CFC2}"/>
              </a:ext>
            </a:extLst>
          </p:cNvPr>
          <p:cNvCxnSpPr>
            <a:cxnSpLocks/>
          </p:cNvCxnSpPr>
          <p:nvPr/>
        </p:nvCxnSpPr>
        <p:spPr>
          <a:xfrm>
            <a:off x="7332349" y="4580536"/>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0BD5AB19-39CC-AE4A-99E4-72834483FE42}"/>
              </a:ext>
            </a:extLst>
          </p:cNvPr>
          <p:cNvSpPr/>
          <p:nvPr/>
        </p:nvSpPr>
        <p:spPr>
          <a:xfrm>
            <a:off x="7242969" y="5323523"/>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a:extLst>
              <a:ext uri="{FF2B5EF4-FFF2-40B4-BE49-F238E27FC236}">
                <a16:creationId xmlns:a16="http://schemas.microsoft.com/office/drawing/2014/main" id="{B6FE4BCC-B504-684D-8C39-26E73E2C0060}"/>
              </a:ext>
            </a:extLst>
          </p:cNvPr>
          <p:cNvSpPr/>
          <p:nvPr/>
        </p:nvSpPr>
        <p:spPr>
          <a:xfrm>
            <a:off x="6677450" y="3358826"/>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0" name="TextBox 69">
            <a:extLst>
              <a:ext uri="{FF2B5EF4-FFF2-40B4-BE49-F238E27FC236}">
                <a16:creationId xmlns:a16="http://schemas.microsoft.com/office/drawing/2014/main" id="{BD3F6559-8D3A-5440-8343-0EC2DE262F05}"/>
              </a:ext>
            </a:extLst>
          </p:cNvPr>
          <p:cNvSpPr txBox="1"/>
          <p:nvPr/>
        </p:nvSpPr>
        <p:spPr>
          <a:xfrm>
            <a:off x="6605846" y="2918057"/>
            <a:ext cx="1453005" cy="369332"/>
          </a:xfrm>
          <a:prstGeom prst="rect">
            <a:avLst/>
          </a:prstGeom>
          <a:noFill/>
        </p:spPr>
        <p:txBody>
          <a:bodyPr wrap="square" rtlCol="0">
            <a:spAutoFit/>
          </a:bodyPr>
          <a:lstStyle/>
          <a:p>
            <a:pPr algn="ctr"/>
            <a:r>
              <a:rPr lang="en-US" dirty="0"/>
              <a:t>1964</a:t>
            </a:r>
          </a:p>
        </p:txBody>
      </p:sp>
      <p:sp>
        <p:nvSpPr>
          <p:cNvPr id="71" name="TextBox 70">
            <a:extLst>
              <a:ext uri="{FF2B5EF4-FFF2-40B4-BE49-F238E27FC236}">
                <a16:creationId xmlns:a16="http://schemas.microsoft.com/office/drawing/2014/main" id="{EC921F7C-65DC-7F4C-9CCB-EE00913766E5}"/>
              </a:ext>
            </a:extLst>
          </p:cNvPr>
          <p:cNvSpPr txBox="1"/>
          <p:nvPr/>
        </p:nvSpPr>
        <p:spPr>
          <a:xfrm>
            <a:off x="7118526" y="5519329"/>
            <a:ext cx="2379406" cy="369332"/>
          </a:xfrm>
          <a:prstGeom prst="rect">
            <a:avLst/>
          </a:prstGeom>
          <a:noFill/>
        </p:spPr>
        <p:txBody>
          <a:bodyPr wrap="square" rtlCol="0">
            <a:spAutoFit/>
          </a:bodyPr>
          <a:lstStyle/>
          <a:p>
            <a:r>
              <a:rPr lang="en-US" dirty="0"/>
              <a:t>Civil Rights Act</a:t>
            </a:r>
          </a:p>
        </p:txBody>
      </p:sp>
      <p:cxnSp>
        <p:nvCxnSpPr>
          <p:cNvPr id="72" name="Straight Connector 71">
            <a:extLst>
              <a:ext uri="{FF2B5EF4-FFF2-40B4-BE49-F238E27FC236}">
                <a16:creationId xmlns:a16="http://schemas.microsoft.com/office/drawing/2014/main" id="{E05E7BB1-6270-FD4A-8729-484C9EF04D9C}"/>
              </a:ext>
            </a:extLst>
          </p:cNvPr>
          <p:cNvCxnSpPr>
            <a:cxnSpLocks/>
          </p:cNvCxnSpPr>
          <p:nvPr/>
        </p:nvCxnSpPr>
        <p:spPr>
          <a:xfrm>
            <a:off x="7242969" y="5948132"/>
            <a:ext cx="155820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09D7C81A-D284-B740-82BC-AC1E19A05078}"/>
              </a:ext>
            </a:extLst>
          </p:cNvPr>
          <p:cNvSpPr/>
          <p:nvPr/>
        </p:nvSpPr>
        <p:spPr>
          <a:xfrm flipV="1">
            <a:off x="9388721" y="3855042"/>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onut 75">
            <a:extLst>
              <a:ext uri="{FF2B5EF4-FFF2-40B4-BE49-F238E27FC236}">
                <a16:creationId xmlns:a16="http://schemas.microsoft.com/office/drawing/2014/main" id="{CB0E1D3C-9456-1D4D-AA16-F9C825355F3C}"/>
              </a:ext>
            </a:extLst>
          </p:cNvPr>
          <p:cNvSpPr/>
          <p:nvPr/>
        </p:nvSpPr>
        <p:spPr>
          <a:xfrm flipV="1">
            <a:off x="9167265" y="3633586"/>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76">
            <a:extLst>
              <a:ext uri="{FF2B5EF4-FFF2-40B4-BE49-F238E27FC236}">
                <a16:creationId xmlns:a16="http://schemas.microsoft.com/office/drawing/2014/main" id="{D6FDBF2B-37A1-424C-BB74-F9AFAA492C0E}"/>
              </a:ext>
            </a:extLst>
          </p:cNvPr>
          <p:cNvSpPr/>
          <p:nvPr/>
        </p:nvSpPr>
        <p:spPr>
          <a:xfrm flipV="1">
            <a:off x="8989876" y="3452627"/>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8" name="Straight Connector 77">
            <a:extLst>
              <a:ext uri="{FF2B5EF4-FFF2-40B4-BE49-F238E27FC236}">
                <a16:creationId xmlns:a16="http://schemas.microsoft.com/office/drawing/2014/main" id="{6AD179FB-DBFD-CF42-8C4F-BA75D269E88A}"/>
              </a:ext>
            </a:extLst>
          </p:cNvPr>
          <p:cNvCxnSpPr>
            <a:cxnSpLocks/>
          </p:cNvCxnSpPr>
          <p:nvPr/>
        </p:nvCxnSpPr>
        <p:spPr>
          <a:xfrm flipV="1">
            <a:off x="9531596" y="266917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EAD3D1BC-19CC-BB4D-B704-B745410569A6}"/>
              </a:ext>
            </a:extLst>
          </p:cNvPr>
          <p:cNvSpPr/>
          <p:nvPr/>
        </p:nvSpPr>
        <p:spPr>
          <a:xfrm flipV="1">
            <a:off x="9442216" y="2511984"/>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75DC196B-4222-DE47-AE45-C46804A8F07E}"/>
              </a:ext>
            </a:extLst>
          </p:cNvPr>
          <p:cNvSpPr/>
          <p:nvPr/>
        </p:nvSpPr>
        <p:spPr>
          <a:xfrm flipV="1">
            <a:off x="8876697" y="3324042"/>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1" name="TextBox 80">
            <a:extLst>
              <a:ext uri="{FF2B5EF4-FFF2-40B4-BE49-F238E27FC236}">
                <a16:creationId xmlns:a16="http://schemas.microsoft.com/office/drawing/2014/main" id="{71FE55C7-EA43-814B-93C6-4A574361E429}"/>
              </a:ext>
            </a:extLst>
          </p:cNvPr>
          <p:cNvSpPr txBox="1"/>
          <p:nvPr/>
        </p:nvSpPr>
        <p:spPr>
          <a:xfrm>
            <a:off x="8801172" y="4723189"/>
            <a:ext cx="1453005" cy="369332"/>
          </a:xfrm>
          <a:prstGeom prst="rect">
            <a:avLst/>
          </a:prstGeom>
          <a:noFill/>
        </p:spPr>
        <p:txBody>
          <a:bodyPr wrap="square" rtlCol="0">
            <a:spAutoFit/>
          </a:bodyPr>
          <a:lstStyle/>
          <a:p>
            <a:pPr algn="ctr"/>
            <a:r>
              <a:rPr lang="en-US" dirty="0"/>
              <a:t>1965</a:t>
            </a:r>
          </a:p>
        </p:txBody>
      </p:sp>
      <p:sp>
        <p:nvSpPr>
          <p:cNvPr id="82" name="TextBox 81">
            <a:extLst>
              <a:ext uri="{FF2B5EF4-FFF2-40B4-BE49-F238E27FC236}">
                <a16:creationId xmlns:a16="http://schemas.microsoft.com/office/drawing/2014/main" id="{A49CFD29-79D5-284F-BFB1-DD336577D426}"/>
              </a:ext>
            </a:extLst>
          </p:cNvPr>
          <p:cNvSpPr txBox="1"/>
          <p:nvPr/>
        </p:nvSpPr>
        <p:spPr>
          <a:xfrm>
            <a:off x="9319964" y="2056677"/>
            <a:ext cx="2015272" cy="369332"/>
          </a:xfrm>
          <a:prstGeom prst="rect">
            <a:avLst/>
          </a:prstGeom>
          <a:noFill/>
        </p:spPr>
        <p:txBody>
          <a:bodyPr wrap="square" rtlCol="0">
            <a:spAutoFit/>
          </a:bodyPr>
          <a:lstStyle/>
          <a:p>
            <a:r>
              <a:rPr lang="en-US" dirty="0"/>
              <a:t>Voting Rights Act </a:t>
            </a:r>
          </a:p>
        </p:txBody>
      </p:sp>
      <p:cxnSp>
        <p:nvCxnSpPr>
          <p:cNvPr id="83" name="Straight Connector 82">
            <a:extLst>
              <a:ext uri="{FF2B5EF4-FFF2-40B4-BE49-F238E27FC236}">
                <a16:creationId xmlns:a16="http://schemas.microsoft.com/office/drawing/2014/main" id="{791075FB-9F85-9B41-9F45-06D423CD90B8}"/>
              </a:ext>
            </a:extLst>
          </p:cNvPr>
          <p:cNvCxnSpPr>
            <a:cxnSpLocks/>
          </p:cNvCxnSpPr>
          <p:nvPr/>
        </p:nvCxnSpPr>
        <p:spPr>
          <a:xfrm>
            <a:off x="9391862" y="1979392"/>
            <a:ext cx="159824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A05FF3D6-A270-C74A-9551-721D37F01781}"/>
              </a:ext>
            </a:extLst>
          </p:cNvPr>
          <p:cNvSpPr/>
          <p:nvPr/>
        </p:nvSpPr>
        <p:spPr>
          <a:xfrm>
            <a:off x="-57150" y="6564288"/>
            <a:ext cx="12249150" cy="32228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86E0B8C7-FAB0-3E4D-BA54-040E1F9A17EA}"/>
              </a:ext>
            </a:extLst>
          </p:cNvPr>
          <p:cNvSpPr txBox="1"/>
          <p:nvPr/>
        </p:nvSpPr>
        <p:spPr>
          <a:xfrm>
            <a:off x="4629782" y="6513307"/>
            <a:ext cx="2932436" cy="369332"/>
          </a:xfrm>
          <a:prstGeom prst="rect">
            <a:avLst/>
          </a:prstGeom>
          <a:noFill/>
        </p:spPr>
        <p:txBody>
          <a:bodyPr wrap="square" rtlCol="0">
            <a:spAutoFit/>
          </a:bodyPr>
          <a:lstStyle/>
          <a:p>
            <a:pPr algn="ctr"/>
            <a:r>
              <a:rPr lang="en-US" i="1" dirty="0">
                <a:solidFill>
                  <a:schemeClr val="bg1"/>
                </a:solidFill>
              </a:rPr>
              <a:t>Jim Crow Era</a:t>
            </a:r>
          </a:p>
        </p:txBody>
      </p:sp>
      <p:sp>
        <p:nvSpPr>
          <p:cNvPr id="52" name="Footer Placeholder 3">
            <a:extLst>
              <a:ext uri="{FF2B5EF4-FFF2-40B4-BE49-F238E27FC236}">
                <a16:creationId xmlns:a16="http://schemas.microsoft.com/office/drawing/2014/main" id="{DFE7E16C-43E5-D848-88BD-302E4F70AB10}"/>
              </a:ext>
            </a:extLst>
          </p:cNvPr>
          <p:cNvSpPr txBox="1">
            <a:spLocks/>
          </p:cNvSpPr>
          <p:nvPr/>
        </p:nvSpPr>
        <p:spPr>
          <a:xfrm>
            <a:off x="141354" y="6492155"/>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Camille Robinson</a:t>
            </a:r>
            <a:r>
              <a:rPr kumimoji="0" lang="en-US" sz="9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MPH</a:t>
            </a: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
        <p:nvSpPr>
          <p:cNvPr id="53" name="Rectangle 2">
            <a:extLst>
              <a:ext uri="{FF2B5EF4-FFF2-40B4-BE49-F238E27FC236}">
                <a16:creationId xmlns:a16="http://schemas.microsoft.com/office/drawing/2014/main" id="{799282E3-8EB4-40C0-A913-902C68D78E7A}"/>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Historical Context in the US:</a:t>
            </a:r>
          </a:p>
        </p:txBody>
      </p:sp>
      <p:sp>
        <p:nvSpPr>
          <p:cNvPr id="54" name="TextBox 53">
            <a:extLst>
              <a:ext uri="{FF2B5EF4-FFF2-40B4-BE49-F238E27FC236}">
                <a16:creationId xmlns:a16="http://schemas.microsoft.com/office/drawing/2014/main" id="{7DB0364F-9028-4297-B2BF-362706D1C8C8}"/>
              </a:ext>
            </a:extLst>
          </p:cNvPr>
          <p:cNvSpPr txBox="1"/>
          <p:nvPr/>
        </p:nvSpPr>
        <p:spPr>
          <a:xfrm>
            <a:off x="2208203" y="1134403"/>
            <a:ext cx="7867523" cy="677108"/>
          </a:xfrm>
          <a:prstGeom prst="rect">
            <a:avLst/>
          </a:prstGeom>
          <a:noFill/>
        </p:spPr>
        <p:txBody>
          <a:bodyPr wrap="square" rtlCol="0">
            <a:spAutoFit/>
          </a:bodyPr>
          <a:lstStyle/>
          <a:p>
            <a:r>
              <a:rPr lang="en-US" sz="2000" dirty="0">
                <a:latin typeface="+mj-lt"/>
              </a:rPr>
              <a:t>Historical injustices setting the stage for persistent injustices and disparities</a:t>
            </a:r>
            <a:r>
              <a:rPr lang="en-US" sz="2000" b="1" dirty="0">
                <a:solidFill>
                  <a:schemeClr val="tx2"/>
                </a:solidFill>
                <a:latin typeface="+mj-lt"/>
              </a:rPr>
              <a:t> </a:t>
            </a:r>
          </a:p>
          <a:p>
            <a:endParaRPr lang="en-US" dirty="0"/>
          </a:p>
        </p:txBody>
      </p:sp>
      <p:sp>
        <p:nvSpPr>
          <p:cNvPr id="55" name="Oval 54">
            <a:extLst>
              <a:ext uri="{FF2B5EF4-FFF2-40B4-BE49-F238E27FC236}">
                <a16:creationId xmlns:a16="http://schemas.microsoft.com/office/drawing/2014/main" id="{C28C5B4E-30DF-4FB9-AA6E-57F8C139B125}"/>
              </a:ext>
            </a:extLst>
          </p:cNvPr>
          <p:cNvSpPr/>
          <p:nvPr/>
        </p:nvSpPr>
        <p:spPr>
          <a:xfrm>
            <a:off x="11192361" y="3826887"/>
            <a:ext cx="285750" cy="2857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nut 64">
            <a:extLst>
              <a:ext uri="{FF2B5EF4-FFF2-40B4-BE49-F238E27FC236}">
                <a16:creationId xmlns:a16="http://schemas.microsoft.com/office/drawing/2014/main" id="{6E9516EB-7CAA-4E7B-A224-A9F6F2CFE6F1}"/>
              </a:ext>
            </a:extLst>
          </p:cNvPr>
          <p:cNvSpPr/>
          <p:nvPr/>
        </p:nvSpPr>
        <p:spPr>
          <a:xfrm>
            <a:off x="10970905" y="3605431"/>
            <a:ext cx="728662" cy="728662"/>
          </a:xfrm>
          <a:prstGeom prst="donut">
            <a:avLst>
              <a:gd name="adj" fmla="val 34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65">
            <a:extLst>
              <a:ext uri="{FF2B5EF4-FFF2-40B4-BE49-F238E27FC236}">
                <a16:creationId xmlns:a16="http://schemas.microsoft.com/office/drawing/2014/main" id="{4240D12F-89B8-44DD-93AD-2128E21E57A3}"/>
              </a:ext>
            </a:extLst>
          </p:cNvPr>
          <p:cNvSpPr/>
          <p:nvPr/>
        </p:nvSpPr>
        <p:spPr>
          <a:xfrm>
            <a:off x="10792311" y="3412568"/>
            <a:ext cx="1085850" cy="1114388"/>
          </a:xfrm>
          <a:prstGeom prst="donut">
            <a:avLst>
              <a:gd name="adj" fmla="val 4200"/>
            </a:avLst>
          </a:prstGeom>
          <a:solidFill>
            <a:srgbClr val="449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0" name="Straight Connector 59">
            <a:extLst>
              <a:ext uri="{FF2B5EF4-FFF2-40B4-BE49-F238E27FC236}">
                <a16:creationId xmlns:a16="http://schemas.microsoft.com/office/drawing/2014/main" id="{54EA1E9D-1C48-426D-AB8C-09597A13EFBB}"/>
              </a:ext>
            </a:extLst>
          </p:cNvPr>
          <p:cNvCxnSpPr>
            <a:cxnSpLocks/>
          </p:cNvCxnSpPr>
          <p:nvPr/>
        </p:nvCxnSpPr>
        <p:spPr>
          <a:xfrm>
            <a:off x="11335236" y="4555549"/>
            <a:ext cx="0" cy="74295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EEB6C856-6D48-4E99-B37C-6B72CE28FC3B}"/>
              </a:ext>
            </a:extLst>
          </p:cNvPr>
          <p:cNvSpPr/>
          <p:nvPr/>
        </p:nvSpPr>
        <p:spPr>
          <a:xfrm>
            <a:off x="11245856" y="5298536"/>
            <a:ext cx="157159" cy="15715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c 61">
            <a:extLst>
              <a:ext uri="{FF2B5EF4-FFF2-40B4-BE49-F238E27FC236}">
                <a16:creationId xmlns:a16="http://schemas.microsoft.com/office/drawing/2014/main" id="{FF889EAA-5D13-4353-8DF8-33B379EAB6BF}"/>
              </a:ext>
            </a:extLst>
          </p:cNvPr>
          <p:cNvSpPr/>
          <p:nvPr/>
        </p:nvSpPr>
        <p:spPr>
          <a:xfrm>
            <a:off x="10680337" y="3333839"/>
            <a:ext cx="1309798" cy="1309798"/>
          </a:xfrm>
          <a:prstGeom prst="arc">
            <a:avLst>
              <a:gd name="adj1" fmla="val 5679303"/>
              <a:gd name="adj2" fmla="val 10713032"/>
            </a:avLst>
          </a:prstGeom>
          <a:noFill/>
          <a:ln w="38100">
            <a:solidFill>
              <a:srgbClr val="4490B8"/>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id="{22FFD1C4-B2C3-46BC-A693-EB284706ABE7}"/>
              </a:ext>
            </a:extLst>
          </p:cNvPr>
          <p:cNvSpPr txBox="1"/>
          <p:nvPr/>
        </p:nvSpPr>
        <p:spPr>
          <a:xfrm>
            <a:off x="10608733" y="2893070"/>
            <a:ext cx="1453005" cy="369332"/>
          </a:xfrm>
          <a:prstGeom prst="rect">
            <a:avLst/>
          </a:prstGeom>
          <a:noFill/>
        </p:spPr>
        <p:txBody>
          <a:bodyPr wrap="square" rtlCol="0">
            <a:spAutoFit/>
          </a:bodyPr>
          <a:lstStyle/>
          <a:p>
            <a:pPr algn="ctr"/>
            <a:r>
              <a:rPr lang="en-US" dirty="0"/>
              <a:t>1984</a:t>
            </a:r>
          </a:p>
        </p:txBody>
      </p:sp>
      <p:cxnSp>
        <p:nvCxnSpPr>
          <p:cNvPr id="74" name="Straight Connector 73">
            <a:extLst>
              <a:ext uri="{FF2B5EF4-FFF2-40B4-BE49-F238E27FC236}">
                <a16:creationId xmlns:a16="http://schemas.microsoft.com/office/drawing/2014/main" id="{7CC5E138-1FBF-441F-9883-662EEEF1AB31}"/>
              </a:ext>
            </a:extLst>
          </p:cNvPr>
          <p:cNvCxnSpPr>
            <a:cxnSpLocks/>
          </p:cNvCxnSpPr>
          <p:nvPr/>
        </p:nvCxnSpPr>
        <p:spPr>
          <a:xfrm>
            <a:off x="10466754" y="5948132"/>
            <a:ext cx="155820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34F18267-BE3C-4AE4-84C2-C55E8A80851A}"/>
              </a:ext>
            </a:extLst>
          </p:cNvPr>
          <p:cNvSpPr txBox="1"/>
          <p:nvPr/>
        </p:nvSpPr>
        <p:spPr>
          <a:xfrm>
            <a:off x="10092669" y="5557973"/>
            <a:ext cx="2379405" cy="369332"/>
          </a:xfrm>
          <a:prstGeom prst="rect">
            <a:avLst/>
          </a:prstGeom>
          <a:noFill/>
        </p:spPr>
        <p:txBody>
          <a:bodyPr wrap="square" rtlCol="0">
            <a:spAutoFit/>
          </a:bodyPr>
          <a:lstStyle/>
          <a:p>
            <a:r>
              <a:rPr lang="en-US" dirty="0"/>
              <a:t>Anti-Drug Abuse Acts</a:t>
            </a:r>
          </a:p>
        </p:txBody>
      </p:sp>
    </p:spTree>
    <p:extLst>
      <p:ext uri="{BB962C8B-B14F-4D97-AF65-F5344CB8AC3E}">
        <p14:creationId xmlns:p14="http://schemas.microsoft.com/office/powerpoint/2010/main" val="13191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par>
                          <p:cTn id="8" fill="hold">
                            <p:stCondLst>
                              <p:cond delay="25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anim calcmode="lin" valueType="num">
                                      <p:cBhvr>
                                        <p:cTn id="12" dur="250" fill="hold"/>
                                        <p:tgtEl>
                                          <p:spTgt spid="15"/>
                                        </p:tgtEl>
                                        <p:attrNameLst>
                                          <p:attrName>ppt_x</p:attrName>
                                        </p:attrNameLst>
                                      </p:cBhvr>
                                      <p:tavLst>
                                        <p:tav tm="0">
                                          <p:val>
                                            <p:strVal val="#ppt_x"/>
                                          </p:val>
                                        </p:tav>
                                        <p:tav tm="100000">
                                          <p:val>
                                            <p:strVal val="#ppt_x"/>
                                          </p:val>
                                        </p:tav>
                                      </p:tavLst>
                                    </p:anim>
                                    <p:anim calcmode="lin" valueType="num">
                                      <p:cBhvr>
                                        <p:cTn id="13" dur="25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50" fill="hold"/>
                                        <p:tgtEl>
                                          <p:spTgt spid="5"/>
                                        </p:tgtEl>
                                        <p:attrNameLst>
                                          <p:attrName>ppt_w</p:attrName>
                                        </p:attrNameLst>
                                      </p:cBhvr>
                                      <p:tavLst>
                                        <p:tav tm="0">
                                          <p:val>
                                            <p:fltVal val="0"/>
                                          </p:val>
                                        </p:tav>
                                        <p:tav tm="100000">
                                          <p:val>
                                            <p:strVal val="#ppt_w"/>
                                          </p:val>
                                        </p:tav>
                                      </p:tavLst>
                                    </p:anim>
                                    <p:anim calcmode="lin" valueType="num">
                                      <p:cBhvr>
                                        <p:cTn id="18" dur="250" fill="hold"/>
                                        <p:tgtEl>
                                          <p:spTgt spid="5"/>
                                        </p:tgtEl>
                                        <p:attrNameLst>
                                          <p:attrName>ppt_h</p:attrName>
                                        </p:attrNameLst>
                                      </p:cBhvr>
                                      <p:tavLst>
                                        <p:tav tm="0">
                                          <p:val>
                                            <p:fltVal val="0"/>
                                          </p:val>
                                        </p:tav>
                                        <p:tav tm="100000">
                                          <p:val>
                                            <p:strVal val="#ppt_h"/>
                                          </p:val>
                                        </p:tav>
                                      </p:tavLst>
                                    </p:anim>
                                    <p:animEffect transition="in" filter="fade">
                                      <p:cBhvr>
                                        <p:cTn id="19" dur="250"/>
                                        <p:tgtEl>
                                          <p:spTgt spid="5"/>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125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par>
                          <p:cTn id="32" fill="hold">
                            <p:stCondLst>
                              <p:cond delay="1750"/>
                            </p:stCondLst>
                            <p:childTnLst>
                              <p:par>
                                <p:cTn id="33" presetID="53" presetClass="entr" presetSubtype="16"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2250"/>
                            </p:stCondLst>
                            <p:childTnLst>
                              <p:par>
                                <p:cTn id="39" presetID="22" presetClass="entr" presetSubtype="1"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250"/>
                                        <p:tgtEl>
                                          <p:spTgt spid="10"/>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par>
                          <p:cTn id="48" fill="hold">
                            <p:stCondLst>
                              <p:cond delay="3000"/>
                            </p:stCondLst>
                            <p:childTnLst>
                              <p:par>
                                <p:cTn id="49" presetID="2" presetClass="entr" presetSubtype="4"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par>
                          <p:cTn id="53" fill="hold">
                            <p:stCondLst>
                              <p:cond delay="3500"/>
                            </p:stCondLst>
                            <p:childTnLst>
                              <p:par>
                                <p:cTn id="54" presetID="22" presetClass="entr" presetSubtype="8"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250"/>
                                        <p:tgtEl>
                                          <p:spTgt spid="17"/>
                                        </p:tgtEl>
                                      </p:cBhvr>
                                    </p:animEffect>
                                  </p:childTnLst>
                                </p:cTn>
                              </p:par>
                            </p:childTnLst>
                          </p:cTn>
                        </p:par>
                        <p:par>
                          <p:cTn id="57" fill="hold">
                            <p:stCondLst>
                              <p:cond delay="3750"/>
                            </p:stCondLst>
                            <p:childTnLst>
                              <p:par>
                                <p:cTn id="58" presetID="22" presetClass="entr" presetSubtype="8"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par>
                          <p:cTn id="61" fill="hold">
                            <p:stCondLst>
                              <p:cond delay="4250"/>
                            </p:stCondLst>
                            <p:childTnLst>
                              <p:par>
                                <p:cTn id="62" presetID="42" presetClass="entr" presetSubtype="0" fill="hold" grpId="0" nodeType="after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250"/>
                                        <p:tgtEl>
                                          <p:spTgt spid="49"/>
                                        </p:tgtEl>
                                      </p:cBhvr>
                                    </p:animEffect>
                                    <p:anim calcmode="lin" valueType="num">
                                      <p:cBhvr>
                                        <p:cTn id="65" dur="250" fill="hold"/>
                                        <p:tgtEl>
                                          <p:spTgt spid="49"/>
                                        </p:tgtEl>
                                        <p:attrNameLst>
                                          <p:attrName>ppt_x</p:attrName>
                                        </p:attrNameLst>
                                      </p:cBhvr>
                                      <p:tavLst>
                                        <p:tav tm="0">
                                          <p:val>
                                            <p:strVal val="#ppt_x"/>
                                          </p:val>
                                        </p:tav>
                                        <p:tav tm="100000">
                                          <p:val>
                                            <p:strVal val="#ppt_x"/>
                                          </p:val>
                                        </p:tav>
                                      </p:tavLst>
                                    </p:anim>
                                    <p:anim calcmode="lin" valueType="num">
                                      <p:cBhvr>
                                        <p:cTn id="66" dur="250" fill="hold"/>
                                        <p:tgtEl>
                                          <p:spTgt spid="49"/>
                                        </p:tgtEl>
                                        <p:attrNameLst>
                                          <p:attrName>ppt_y</p:attrName>
                                        </p:attrNameLst>
                                      </p:cBhvr>
                                      <p:tavLst>
                                        <p:tav tm="0">
                                          <p:val>
                                            <p:strVal val="#ppt_y+.1"/>
                                          </p:val>
                                        </p:tav>
                                        <p:tav tm="100000">
                                          <p:val>
                                            <p:strVal val="#ppt_y"/>
                                          </p:val>
                                        </p:tav>
                                      </p:tavLst>
                                    </p:anim>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p:cTn id="70" dur="250" fill="hold"/>
                                        <p:tgtEl>
                                          <p:spTgt spid="43"/>
                                        </p:tgtEl>
                                        <p:attrNameLst>
                                          <p:attrName>ppt_w</p:attrName>
                                        </p:attrNameLst>
                                      </p:cBhvr>
                                      <p:tavLst>
                                        <p:tav tm="0">
                                          <p:val>
                                            <p:fltVal val="0"/>
                                          </p:val>
                                        </p:tav>
                                        <p:tav tm="100000">
                                          <p:val>
                                            <p:strVal val="#ppt_w"/>
                                          </p:val>
                                        </p:tav>
                                      </p:tavLst>
                                    </p:anim>
                                    <p:anim calcmode="lin" valueType="num">
                                      <p:cBhvr>
                                        <p:cTn id="71" dur="250" fill="hold"/>
                                        <p:tgtEl>
                                          <p:spTgt spid="43"/>
                                        </p:tgtEl>
                                        <p:attrNameLst>
                                          <p:attrName>ppt_h</p:attrName>
                                        </p:attrNameLst>
                                      </p:cBhvr>
                                      <p:tavLst>
                                        <p:tav tm="0">
                                          <p:val>
                                            <p:fltVal val="0"/>
                                          </p:val>
                                        </p:tav>
                                        <p:tav tm="100000">
                                          <p:val>
                                            <p:strVal val="#ppt_h"/>
                                          </p:val>
                                        </p:tav>
                                      </p:tavLst>
                                    </p:anim>
                                    <p:animEffect transition="in" filter="fade">
                                      <p:cBhvr>
                                        <p:cTn id="72" dur="250"/>
                                        <p:tgtEl>
                                          <p:spTgt spid="43"/>
                                        </p:tgtEl>
                                      </p:cBhvr>
                                    </p:animEffect>
                                  </p:childTnLst>
                                </p:cTn>
                              </p:par>
                            </p:childTnLst>
                          </p:cTn>
                        </p:par>
                        <p:par>
                          <p:cTn id="73" fill="hold">
                            <p:stCondLst>
                              <p:cond delay="4750"/>
                            </p:stCondLst>
                            <p:childTnLst>
                              <p:par>
                                <p:cTn id="74" presetID="53" presetClass="entr" presetSubtype="16"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anim calcmode="lin" valueType="num">
                                      <p:cBhvr>
                                        <p:cTn id="76" dur="500" fill="hold"/>
                                        <p:tgtEl>
                                          <p:spTgt spid="44"/>
                                        </p:tgtEl>
                                        <p:attrNameLst>
                                          <p:attrName>ppt_w</p:attrName>
                                        </p:attrNameLst>
                                      </p:cBhvr>
                                      <p:tavLst>
                                        <p:tav tm="0">
                                          <p:val>
                                            <p:fltVal val="0"/>
                                          </p:val>
                                        </p:tav>
                                        <p:tav tm="100000">
                                          <p:val>
                                            <p:strVal val="#ppt_w"/>
                                          </p:val>
                                        </p:tav>
                                      </p:tavLst>
                                    </p:anim>
                                    <p:anim calcmode="lin" valueType="num">
                                      <p:cBhvr>
                                        <p:cTn id="77" dur="500" fill="hold"/>
                                        <p:tgtEl>
                                          <p:spTgt spid="44"/>
                                        </p:tgtEl>
                                        <p:attrNameLst>
                                          <p:attrName>ppt_h</p:attrName>
                                        </p:attrNameLst>
                                      </p:cBhvr>
                                      <p:tavLst>
                                        <p:tav tm="0">
                                          <p:val>
                                            <p:fltVal val="0"/>
                                          </p:val>
                                        </p:tav>
                                        <p:tav tm="100000">
                                          <p:val>
                                            <p:strVal val="#ppt_h"/>
                                          </p:val>
                                        </p:tav>
                                      </p:tavLst>
                                    </p:anim>
                                    <p:animEffect transition="in" filter="fade">
                                      <p:cBhvr>
                                        <p:cTn id="78" dur="500"/>
                                        <p:tgtEl>
                                          <p:spTgt spid="44"/>
                                        </p:tgtEl>
                                      </p:cBhvr>
                                    </p:animEffect>
                                  </p:childTnLst>
                                </p:cTn>
                              </p:par>
                            </p:childTnLst>
                          </p:cTn>
                        </p:par>
                        <p:par>
                          <p:cTn id="79" fill="hold">
                            <p:stCondLst>
                              <p:cond delay="5250"/>
                            </p:stCondLst>
                            <p:childTnLst>
                              <p:par>
                                <p:cTn id="80" presetID="53" presetClass="entr" presetSubtype="16" fill="hold" grpId="0" nodeType="afterEffect">
                                  <p:stCondLst>
                                    <p:cond delay="0"/>
                                  </p:stCondLst>
                                  <p:childTnLst>
                                    <p:set>
                                      <p:cBhvr>
                                        <p:cTn id="81" dur="1" fill="hold">
                                          <p:stCondLst>
                                            <p:cond delay="0"/>
                                          </p:stCondLst>
                                        </p:cTn>
                                        <p:tgtEl>
                                          <p:spTgt spid="45"/>
                                        </p:tgtEl>
                                        <p:attrNameLst>
                                          <p:attrName>style.visibility</p:attrName>
                                        </p:attrNameLst>
                                      </p:cBhvr>
                                      <p:to>
                                        <p:strVal val="visible"/>
                                      </p:to>
                                    </p:set>
                                    <p:anim calcmode="lin" valueType="num">
                                      <p:cBhvr>
                                        <p:cTn id="82" dur="500" fill="hold"/>
                                        <p:tgtEl>
                                          <p:spTgt spid="45"/>
                                        </p:tgtEl>
                                        <p:attrNameLst>
                                          <p:attrName>ppt_w</p:attrName>
                                        </p:attrNameLst>
                                      </p:cBhvr>
                                      <p:tavLst>
                                        <p:tav tm="0">
                                          <p:val>
                                            <p:fltVal val="0"/>
                                          </p:val>
                                        </p:tav>
                                        <p:tav tm="100000">
                                          <p:val>
                                            <p:strVal val="#ppt_w"/>
                                          </p:val>
                                        </p:tav>
                                      </p:tavLst>
                                    </p:anim>
                                    <p:anim calcmode="lin" valueType="num">
                                      <p:cBhvr>
                                        <p:cTn id="83" dur="500" fill="hold"/>
                                        <p:tgtEl>
                                          <p:spTgt spid="45"/>
                                        </p:tgtEl>
                                        <p:attrNameLst>
                                          <p:attrName>ppt_h</p:attrName>
                                        </p:attrNameLst>
                                      </p:cBhvr>
                                      <p:tavLst>
                                        <p:tav tm="0">
                                          <p:val>
                                            <p:fltVal val="0"/>
                                          </p:val>
                                        </p:tav>
                                        <p:tav tm="100000">
                                          <p:val>
                                            <p:strVal val="#ppt_h"/>
                                          </p:val>
                                        </p:tav>
                                      </p:tavLst>
                                    </p:anim>
                                    <p:animEffect transition="in" filter="fade">
                                      <p:cBhvr>
                                        <p:cTn id="84" dur="500"/>
                                        <p:tgtEl>
                                          <p:spTgt spid="45"/>
                                        </p:tgtEl>
                                      </p:cBhvr>
                                    </p:animEffect>
                                  </p:childTnLst>
                                </p:cTn>
                              </p:par>
                            </p:childTnLst>
                          </p:cTn>
                        </p:par>
                        <p:par>
                          <p:cTn id="85" fill="hold">
                            <p:stCondLst>
                              <p:cond delay="5750"/>
                            </p:stCondLst>
                            <p:childTnLst>
                              <p:par>
                                <p:cTn id="86" presetID="53" presetClass="entr" presetSubtype="16" fill="hold" grpId="0" nodeType="after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p:cTn id="88" dur="500" fill="hold"/>
                                        <p:tgtEl>
                                          <p:spTgt spid="48"/>
                                        </p:tgtEl>
                                        <p:attrNameLst>
                                          <p:attrName>ppt_w</p:attrName>
                                        </p:attrNameLst>
                                      </p:cBhvr>
                                      <p:tavLst>
                                        <p:tav tm="0">
                                          <p:val>
                                            <p:fltVal val="0"/>
                                          </p:val>
                                        </p:tav>
                                        <p:tav tm="100000">
                                          <p:val>
                                            <p:strVal val="#ppt_w"/>
                                          </p:val>
                                        </p:tav>
                                      </p:tavLst>
                                    </p:anim>
                                    <p:anim calcmode="lin" valueType="num">
                                      <p:cBhvr>
                                        <p:cTn id="89" dur="500" fill="hold"/>
                                        <p:tgtEl>
                                          <p:spTgt spid="48"/>
                                        </p:tgtEl>
                                        <p:attrNameLst>
                                          <p:attrName>ppt_h</p:attrName>
                                        </p:attrNameLst>
                                      </p:cBhvr>
                                      <p:tavLst>
                                        <p:tav tm="0">
                                          <p:val>
                                            <p:fltVal val="0"/>
                                          </p:val>
                                        </p:tav>
                                        <p:tav tm="100000">
                                          <p:val>
                                            <p:strVal val="#ppt_h"/>
                                          </p:val>
                                        </p:tav>
                                      </p:tavLst>
                                    </p:anim>
                                    <p:animEffect transition="in" filter="fade">
                                      <p:cBhvr>
                                        <p:cTn id="90" dur="500"/>
                                        <p:tgtEl>
                                          <p:spTgt spid="48"/>
                                        </p:tgtEl>
                                      </p:cBhvr>
                                    </p:animEffect>
                                  </p:childTnLst>
                                </p:cTn>
                              </p:par>
                            </p:childTnLst>
                          </p:cTn>
                        </p:par>
                        <p:par>
                          <p:cTn id="91" fill="hold">
                            <p:stCondLst>
                              <p:cond delay="6250"/>
                            </p:stCondLst>
                            <p:childTnLst>
                              <p:par>
                                <p:cTn id="92" presetID="22" presetClass="entr" presetSubtype="4" fill="hold" nodeType="after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down)">
                                      <p:cBhvr>
                                        <p:cTn id="94" dur="250"/>
                                        <p:tgtEl>
                                          <p:spTgt spid="46"/>
                                        </p:tgtEl>
                                      </p:cBhvr>
                                    </p:animEffect>
                                  </p:childTnLst>
                                </p:cTn>
                              </p:par>
                            </p:childTnLst>
                          </p:cTn>
                        </p:par>
                        <p:par>
                          <p:cTn id="95" fill="hold">
                            <p:stCondLst>
                              <p:cond delay="6500"/>
                            </p:stCondLst>
                            <p:childTnLst>
                              <p:par>
                                <p:cTn id="96" presetID="53" presetClass="entr" presetSubtype="16"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childTnLst>
                          </p:cTn>
                        </p:par>
                        <p:par>
                          <p:cTn id="101" fill="hold">
                            <p:stCondLst>
                              <p:cond delay="7000"/>
                            </p:stCondLst>
                            <p:childTnLst>
                              <p:par>
                                <p:cTn id="102" presetID="2" presetClass="entr" presetSubtype="1" fill="hold" grpId="0" nodeType="after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additive="base">
                                        <p:cTn id="104" dur="500" fill="hold"/>
                                        <p:tgtEl>
                                          <p:spTgt spid="50"/>
                                        </p:tgtEl>
                                        <p:attrNameLst>
                                          <p:attrName>ppt_x</p:attrName>
                                        </p:attrNameLst>
                                      </p:cBhvr>
                                      <p:tavLst>
                                        <p:tav tm="0">
                                          <p:val>
                                            <p:strVal val="#ppt_x"/>
                                          </p:val>
                                        </p:tav>
                                        <p:tav tm="100000">
                                          <p:val>
                                            <p:strVal val="#ppt_x"/>
                                          </p:val>
                                        </p:tav>
                                      </p:tavLst>
                                    </p:anim>
                                    <p:anim calcmode="lin" valueType="num">
                                      <p:cBhvr additive="base">
                                        <p:cTn id="105" dur="500" fill="hold"/>
                                        <p:tgtEl>
                                          <p:spTgt spid="50"/>
                                        </p:tgtEl>
                                        <p:attrNameLst>
                                          <p:attrName>ppt_y</p:attrName>
                                        </p:attrNameLst>
                                      </p:cBhvr>
                                      <p:tavLst>
                                        <p:tav tm="0">
                                          <p:val>
                                            <p:strVal val="0-#ppt_h/2"/>
                                          </p:val>
                                        </p:tav>
                                        <p:tav tm="100000">
                                          <p:val>
                                            <p:strVal val="#ppt_y"/>
                                          </p:val>
                                        </p:tav>
                                      </p:tavLst>
                                    </p:anim>
                                  </p:childTnLst>
                                </p:cTn>
                              </p:par>
                            </p:childTnLst>
                          </p:cTn>
                        </p:par>
                        <p:par>
                          <p:cTn id="106" fill="hold">
                            <p:stCondLst>
                              <p:cond delay="7500"/>
                            </p:stCondLst>
                            <p:childTnLst>
                              <p:par>
                                <p:cTn id="107" presetID="22" presetClass="entr" presetSubtype="8" fill="hold"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250"/>
                                        <p:tgtEl>
                                          <p:spTgt spid="51"/>
                                        </p:tgtEl>
                                      </p:cBhvr>
                                    </p:animEffect>
                                  </p:childTnLst>
                                </p:cTn>
                              </p:par>
                            </p:childTnLst>
                          </p:cTn>
                        </p:par>
                        <p:par>
                          <p:cTn id="110" fill="hold">
                            <p:stCondLst>
                              <p:cond delay="7750"/>
                            </p:stCondLst>
                            <p:childTnLst>
                              <p:par>
                                <p:cTn id="111" presetID="22" presetClass="entr" presetSubtype="8" fill="hold" nodeType="afterEffect">
                                  <p:stCondLst>
                                    <p:cond delay="0"/>
                                  </p:stCondLst>
                                  <p:childTnLst>
                                    <p:set>
                                      <p:cBhvr>
                                        <p:cTn id="112" dur="1" fill="hold">
                                          <p:stCondLst>
                                            <p:cond delay="0"/>
                                          </p:stCondLst>
                                        </p:cTn>
                                        <p:tgtEl>
                                          <p:spTgt spid="73"/>
                                        </p:tgtEl>
                                        <p:attrNameLst>
                                          <p:attrName>style.visibility</p:attrName>
                                        </p:attrNameLst>
                                      </p:cBhvr>
                                      <p:to>
                                        <p:strVal val="visible"/>
                                      </p:to>
                                    </p:set>
                                    <p:animEffect transition="in" filter="wipe(left)">
                                      <p:cBhvr>
                                        <p:cTn id="113" dur="500"/>
                                        <p:tgtEl>
                                          <p:spTgt spid="73"/>
                                        </p:tgtEl>
                                      </p:cBhvr>
                                    </p:animEffect>
                                  </p:childTnLst>
                                </p:cTn>
                              </p:par>
                            </p:childTnLst>
                          </p:cTn>
                        </p:par>
                        <p:par>
                          <p:cTn id="114" fill="hold">
                            <p:stCondLst>
                              <p:cond delay="8250"/>
                            </p:stCondLst>
                            <p:childTnLst>
                              <p:par>
                                <p:cTn id="115" presetID="47" presetClass="entr" presetSubtype="0"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fade">
                                      <p:cBhvr>
                                        <p:cTn id="117" dur="250"/>
                                        <p:tgtEl>
                                          <p:spTgt spid="70"/>
                                        </p:tgtEl>
                                      </p:cBhvr>
                                    </p:animEffect>
                                    <p:anim calcmode="lin" valueType="num">
                                      <p:cBhvr>
                                        <p:cTn id="118" dur="250" fill="hold"/>
                                        <p:tgtEl>
                                          <p:spTgt spid="70"/>
                                        </p:tgtEl>
                                        <p:attrNameLst>
                                          <p:attrName>ppt_x</p:attrName>
                                        </p:attrNameLst>
                                      </p:cBhvr>
                                      <p:tavLst>
                                        <p:tav tm="0">
                                          <p:val>
                                            <p:strVal val="#ppt_x"/>
                                          </p:val>
                                        </p:tav>
                                        <p:tav tm="100000">
                                          <p:val>
                                            <p:strVal val="#ppt_x"/>
                                          </p:val>
                                        </p:tav>
                                      </p:tavLst>
                                    </p:anim>
                                    <p:anim calcmode="lin" valueType="num">
                                      <p:cBhvr>
                                        <p:cTn id="119" dur="250" fill="hold"/>
                                        <p:tgtEl>
                                          <p:spTgt spid="70"/>
                                        </p:tgtEl>
                                        <p:attrNameLst>
                                          <p:attrName>ppt_y</p:attrName>
                                        </p:attrNameLst>
                                      </p:cBhvr>
                                      <p:tavLst>
                                        <p:tav tm="0">
                                          <p:val>
                                            <p:strVal val="#ppt_y-.1"/>
                                          </p:val>
                                        </p:tav>
                                        <p:tav tm="100000">
                                          <p:val>
                                            <p:strVal val="#ppt_y"/>
                                          </p:val>
                                        </p:tav>
                                      </p:tavLst>
                                    </p:anim>
                                  </p:childTnLst>
                                </p:cTn>
                              </p:par>
                            </p:childTnLst>
                          </p:cTn>
                        </p:par>
                        <p:par>
                          <p:cTn id="120" fill="hold">
                            <p:stCondLst>
                              <p:cond delay="8500"/>
                            </p:stCondLst>
                            <p:childTnLst>
                              <p:par>
                                <p:cTn id="121" presetID="53" presetClass="entr" presetSubtype="16" fill="hold" grpId="0" nodeType="afterEffect">
                                  <p:stCondLst>
                                    <p:cond delay="0"/>
                                  </p:stCondLst>
                                  <p:childTnLst>
                                    <p:set>
                                      <p:cBhvr>
                                        <p:cTn id="122" dur="1" fill="hold">
                                          <p:stCondLst>
                                            <p:cond delay="0"/>
                                          </p:stCondLst>
                                        </p:cTn>
                                        <p:tgtEl>
                                          <p:spTgt spid="64"/>
                                        </p:tgtEl>
                                        <p:attrNameLst>
                                          <p:attrName>style.visibility</p:attrName>
                                        </p:attrNameLst>
                                      </p:cBhvr>
                                      <p:to>
                                        <p:strVal val="visible"/>
                                      </p:to>
                                    </p:set>
                                    <p:anim calcmode="lin" valueType="num">
                                      <p:cBhvr>
                                        <p:cTn id="123" dur="250" fill="hold"/>
                                        <p:tgtEl>
                                          <p:spTgt spid="64"/>
                                        </p:tgtEl>
                                        <p:attrNameLst>
                                          <p:attrName>ppt_w</p:attrName>
                                        </p:attrNameLst>
                                      </p:cBhvr>
                                      <p:tavLst>
                                        <p:tav tm="0">
                                          <p:val>
                                            <p:fltVal val="0"/>
                                          </p:val>
                                        </p:tav>
                                        <p:tav tm="100000">
                                          <p:val>
                                            <p:strVal val="#ppt_w"/>
                                          </p:val>
                                        </p:tav>
                                      </p:tavLst>
                                    </p:anim>
                                    <p:anim calcmode="lin" valueType="num">
                                      <p:cBhvr>
                                        <p:cTn id="124" dur="250" fill="hold"/>
                                        <p:tgtEl>
                                          <p:spTgt spid="64"/>
                                        </p:tgtEl>
                                        <p:attrNameLst>
                                          <p:attrName>ppt_h</p:attrName>
                                        </p:attrNameLst>
                                      </p:cBhvr>
                                      <p:tavLst>
                                        <p:tav tm="0">
                                          <p:val>
                                            <p:fltVal val="0"/>
                                          </p:val>
                                        </p:tav>
                                        <p:tav tm="100000">
                                          <p:val>
                                            <p:strVal val="#ppt_h"/>
                                          </p:val>
                                        </p:tav>
                                      </p:tavLst>
                                    </p:anim>
                                    <p:animEffect transition="in" filter="fade">
                                      <p:cBhvr>
                                        <p:cTn id="125" dur="250"/>
                                        <p:tgtEl>
                                          <p:spTgt spid="64"/>
                                        </p:tgtEl>
                                      </p:cBhvr>
                                    </p:animEffect>
                                  </p:childTnLst>
                                </p:cTn>
                              </p:par>
                            </p:childTnLst>
                          </p:cTn>
                        </p:par>
                        <p:par>
                          <p:cTn id="126" fill="hold">
                            <p:stCondLst>
                              <p:cond delay="8750"/>
                            </p:stCondLst>
                            <p:childTnLst>
                              <p:par>
                                <p:cTn id="127" presetID="53" presetClass="entr" presetSubtype="16" fill="hold" grpId="0" nodeType="afterEffect">
                                  <p:stCondLst>
                                    <p:cond delay="0"/>
                                  </p:stCondLst>
                                  <p:childTnLst>
                                    <p:set>
                                      <p:cBhvr>
                                        <p:cTn id="128" dur="1" fill="hold">
                                          <p:stCondLst>
                                            <p:cond delay="0"/>
                                          </p:stCondLst>
                                        </p:cTn>
                                        <p:tgtEl>
                                          <p:spTgt spid="65"/>
                                        </p:tgtEl>
                                        <p:attrNameLst>
                                          <p:attrName>style.visibility</p:attrName>
                                        </p:attrNameLst>
                                      </p:cBhvr>
                                      <p:to>
                                        <p:strVal val="visible"/>
                                      </p:to>
                                    </p:set>
                                    <p:anim calcmode="lin" valueType="num">
                                      <p:cBhvr>
                                        <p:cTn id="129" dur="500" fill="hold"/>
                                        <p:tgtEl>
                                          <p:spTgt spid="65"/>
                                        </p:tgtEl>
                                        <p:attrNameLst>
                                          <p:attrName>ppt_w</p:attrName>
                                        </p:attrNameLst>
                                      </p:cBhvr>
                                      <p:tavLst>
                                        <p:tav tm="0">
                                          <p:val>
                                            <p:fltVal val="0"/>
                                          </p:val>
                                        </p:tav>
                                        <p:tav tm="100000">
                                          <p:val>
                                            <p:strVal val="#ppt_w"/>
                                          </p:val>
                                        </p:tav>
                                      </p:tavLst>
                                    </p:anim>
                                    <p:anim calcmode="lin" valueType="num">
                                      <p:cBhvr>
                                        <p:cTn id="130" dur="500" fill="hold"/>
                                        <p:tgtEl>
                                          <p:spTgt spid="65"/>
                                        </p:tgtEl>
                                        <p:attrNameLst>
                                          <p:attrName>ppt_h</p:attrName>
                                        </p:attrNameLst>
                                      </p:cBhvr>
                                      <p:tavLst>
                                        <p:tav tm="0">
                                          <p:val>
                                            <p:fltVal val="0"/>
                                          </p:val>
                                        </p:tav>
                                        <p:tav tm="100000">
                                          <p:val>
                                            <p:strVal val="#ppt_h"/>
                                          </p:val>
                                        </p:tav>
                                      </p:tavLst>
                                    </p:anim>
                                    <p:animEffect transition="in" filter="fade">
                                      <p:cBhvr>
                                        <p:cTn id="131" dur="500"/>
                                        <p:tgtEl>
                                          <p:spTgt spid="65"/>
                                        </p:tgtEl>
                                      </p:cBhvr>
                                    </p:animEffect>
                                  </p:childTnLst>
                                </p:cTn>
                              </p:par>
                            </p:childTnLst>
                          </p:cTn>
                        </p:par>
                        <p:par>
                          <p:cTn id="132" fill="hold">
                            <p:stCondLst>
                              <p:cond delay="9250"/>
                            </p:stCondLst>
                            <p:childTnLst>
                              <p:par>
                                <p:cTn id="133" presetID="53" presetClass="entr" presetSubtype="16" fill="hold" grpId="0" nodeType="afterEffect">
                                  <p:stCondLst>
                                    <p:cond delay="0"/>
                                  </p:stCondLst>
                                  <p:childTnLst>
                                    <p:set>
                                      <p:cBhvr>
                                        <p:cTn id="134" dur="1" fill="hold">
                                          <p:stCondLst>
                                            <p:cond delay="0"/>
                                          </p:stCondLst>
                                        </p:cTn>
                                        <p:tgtEl>
                                          <p:spTgt spid="66"/>
                                        </p:tgtEl>
                                        <p:attrNameLst>
                                          <p:attrName>style.visibility</p:attrName>
                                        </p:attrNameLst>
                                      </p:cBhvr>
                                      <p:to>
                                        <p:strVal val="visible"/>
                                      </p:to>
                                    </p:set>
                                    <p:anim calcmode="lin" valueType="num">
                                      <p:cBhvr>
                                        <p:cTn id="135" dur="500" fill="hold"/>
                                        <p:tgtEl>
                                          <p:spTgt spid="66"/>
                                        </p:tgtEl>
                                        <p:attrNameLst>
                                          <p:attrName>ppt_w</p:attrName>
                                        </p:attrNameLst>
                                      </p:cBhvr>
                                      <p:tavLst>
                                        <p:tav tm="0">
                                          <p:val>
                                            <p:fltVal val="0"/>
                                          </p:val>
                                        </p:tav>
                                        <p:tav tm="100000">
                                          <p:val>
                                            <p:strVal val="#ppt_w"/>
                                          </p:val>
                                        </p:tav>
                                      </p:tavLst>
                                    </p:anim>
                                    <p:anim calcmode="lin" valueType="num">
                                      <p:cBhvr>
                                        <p:cTn id="136" dur="500" fill="hold"/>
                                        <p:tgtEl>
                                          <p:spTgt spid="66"/>
                                        </p:tgtEl>
                                        <p:attrNameLst>
                                          <p:attrName>ppt_h</p:attrName>
                                        </p:attrNameLst>
                                      </p:cBhvr>
                                      <p:tavLst>
                                        <p:tav tm="0">
                                          <p:val>
                                            <p:fltVal val="0"/>
                                          </p:val>
                                        </p:tav>
                                        <p:tav tm="100000">
                                          <p:val>
                                            <p:strVal val="#ppt_h"/>
                                          </p:val>
                                        </p:tav>
                                      </p:tavLst>
                                    </p:anim>
                                    <p:animEffect transition="in" filter="fade">
                                      <p:cBhvr>
                                        <p:cTn id="137" dur="500"/>
                                        <p:tgtEl>
                                          <p:spTgt spid="66"/>
                                        </p:tgtEl>
                                      </p:cBhvr>
                                    </p:animEffect>
                                  </p:childTnLst>
                                </p:cTn>
                              </p:par>
                            </p:childTnLst>
                          </p:cTn>
                        </p:par>
                        <p:par>
                          <p:cTn id="138" fill="hold">
                            <p:stCondLst>
                              <p:cond delay="9750"/>
                            </p:stCondLst>
                            <p:childTnLst>
                              <p:par>
                                <p:cTn id="139" presetID="53" presetClass="entr" presetSubtype="16" fill="hold" grpId="0" nodeType="afterEffect">
                                  <p:stCondLst>
                                    <p:cond delay="0"/>
                                  </p:stCondLst>
                                  <p:childTnLst>
                                    <p:set>
                                      <p:cBhvr>
                                        <p:cTn id="140" dur="1" fill="hold">
                                          <p:stCondLst>
                                            <p:cond delay="0"/>
                                          </p:stCondLst>
                                        </p:cTn>
                                        <p:tgtEl>
                                          <p:spTgt spid="69"/>
                                        </p:tgtEl>
                                        <p:attrNameLst>
                                          <p:attrName>style.visibility</p:attrName>
                                        </p:attrNameLst>
                                      </p:cBhvr>
                                      <p:to>
                                        <p:strVal val="visible"/>
                                      </p:to>
                                    </p:set>
                                    <p:anim calcmode="lin" valueType="num">
                                      <p:cBhvr>
                                        <p:cTn id="141" dur="500" fill="hold"/>
                                        <p:tgtEl>
                                          <p:spTgt spid="69"/>
                                        </p:tgtEl>
                                        <p:attrNameLst>
                                          <p:attrName>ppt_w</p:attrName>
                                        </p:attrNameLst>
                                      </p:cBhvr>
                                      <p:tavLst>
                                        <p:tav tm="0">
                                          <p:val>
                                            <p:fltVal val="0"/>
                                          </p:val>
                                        </p:tav>
                                        <p:tav tm="100000">
                                          <p:val>
                                            <p:strVal val="#ppt_w"/>
                                          </p:val>
                                        </p:tav>
                                      </p:tavLst>
                                    </p:anim>
                                    <p:anim calcmode="lin" valueType="num">
                                      <p:cBhvr>
                                        <p:cTn id="142" dur="500" fill="hold"/>
                                        <p:tgtEl>
                                          <p:spTgt spid="69"/>
                                        </p:tgtEl>
                                        <p:attrNameLst>
                                          <p:attrName>ppt_h</p:attrName>
                                        </p:attrNameLst>
                                      </p:cBhvr>
                                      <p:tavLst>
                                        <p:tav tm="0">
                                          <p:val>
                                            <p:fltVal val="0"/>
                                          </p:val>
                                        </p:tav>
                                        <p:tav tm="100000">
                                          <p:val>
                                            <p:strVal val="#ppt_h"/>
                                          </p:val>
                                        </p:tav>
                                      </p:tavLst>
                                    </p:anim>
                                    <p:animEffect transition="in" filter="fade">
                                      <p:cBhvr>
                                        <p:cTn id="143" dur="500"/>
                                        <p:tgtEl>
                                          <p:spTgt spid="69"/>
                                        </p:tgtEl>
                                      </p:cBhvr>
                                    </p:animEffect>
                                  </p:childTnLst>
                                </p:cTn>
                              </p:par>
                            </p:childTnLst>
                          </p:cTn>
                        </p:par>
                        <p:par>
                          <p:cTn id="144" fill="hold">
                            <p:stCondLst>
                              <p:cond delay="10250"/>
                            </p:stCondLst>
                            <p:childTnLst>
                              <p:par>
                                <p:cTn id="145" presetID="22" presetClass="entr" presetSubtype="1" fill="hold" nodeType="after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wipe(up)">
                                      <p:cBhvr>
                                        <p:cTn id="147" dur="250"/>
                                        <p:tgtEl>
                                          <p:spTgt spid="67"/>
                                        </p:tgtEl>
                                      </p:cBhvr>
                                    </p:animEffect>
                                  </p:childTnLst>
                                </p:cTn>
                              </p:par>
                            </p:childTnLst>
                          </p:cTn>
                        </p:par>
                        <p:par>
                          <p:cTn id="148" fill="hold">
                            <p:stCondLst>
                              <p:cond delay="10500"/>
                            </p:stCondLst>
                            <p:childTnLst>
                              <p:par>
                                <p:cTn id="149" presetID="53" presetClass="entr" presetSubtype="16" fill="hold" grpId="0" nodeType="afterEffect">
                                  <p:stCondLst>
                                    <p:cond delay="0"/>
                                  </p:stCondLst>
                                  <p:childTnLst>
                                    <p:set>
                                      <p:cBhvr>
                                        <p:cTn id="150" dur="1" fill="hold">
                                          <p:stCondLst>
                                            <p:cond delay="0"/>
                                          </p:stCondLst>
                                        </p:cTn>
                                        <p:tgtEl>
                                          <p:spTgt spid="68"/>
                                        </p:tgtEl>
                                        <p:attrNameLst>
                                          <p:attrName>style.visibility</p:attrName>
                                        </p:attrNameLst>
                                      </p:cBhvr>
                                      <p:to>
                                        <p:strVal val="visible"/>
                                      </p:to>
                                    </p:set>
                                    <p:anim calcmode="lin" valueType="num">
                                      <p:cBhvr>
                                        <p:cTn id="151" dur="500" fill="hold"/>
                                        <p:tgtEl>
                                          <p:spTgt spid="68"/>
                                        </p:tgtEl>
                                        <p:attrNameLst>
                                          <p:attrName>ppt_w</p:attrName>
                                        </p:attrNameLst>
                                      </p:cBhvr>
                                      <p:tavLst>
                                        <p:tav tm="0">
                                          <p:val>
                                            <p:fltVal val="0"/>
                                          </p:val>
                                        </p:tav>
                                        <p:tav tm="100000">
                                          <p:val>
                                            <p:strVal val="#ppt_w"/>
                                          </p:val>
                                        </p:tav>
                                      </p:tavLst>
                                    </p:anim>
                                    <p:anim calcmode="lin" valueType="num">
                                      <p:cBhvr>
                                        <p:cTn id="152" dur="500" fill="hold"/>
                                        <p:tgtEl>
                                          <p:spTgt spid="68"/>
                                        </p:tgtEl>
                                        <p:attrNameLst>
                                          <p:attrName>ppt_h</p:attrName>
                                        </p:attrNameLst>
                                      </p:cBhvr>
                                      <p:tavLst>
                                        <p:tav tm="0">
                                          <p:val>
                                            <p:fltVal val="0"/>
                                          </p:val>
                                        </p:tav>
                                        <p:tav tm="100000">
                                          <p:val>
                                            <p:strVal val="#ppt_h"/>
                                          </p:val>
                                        </p:tav>
                                      </p:tavLst>
                                    </p:anim>
                                    <p:animEffect transition="in" filter="fade">
                                      <p:cBhvr>
                                        <p:cTn id="153" dur="500"/>
                                        <p:tgtEl>
                                          <p:spTgt spid="68"/>
                                        </p:tgtEl>
                                      </p:cBhvr>
                                    </p:animEffect>
                                  </p:childTnLst>
                                </p:cTn>
                              </p:par>
                            </p:childTnLst>
                          </p:cTn>
                        </p:par>
                        <p:par>
                          <p:cTn id="154" fill="hold">
                            <p:stCondLst>
                              <p:cond delay="11000"/>
                            </p:stCondLst>
                            <p:childTnLst>
                              <p:par>
                                <p:cTn id="155" presetID="2" presetClass="entr" presetSubtype="4" fill="hold" grpId="0" nodeType="afterEffect">
                                  <p:stCondLst>
                                    <p:cond delay="0"/>
                                  </p:stCondLst>
                                  <p:childTnLst>
                                    <p:set>
                                      <p:cBhvr>
                                        <p:cTn id="156" dur="1" fill="hold">
                                          <p:stCondLst>
                                            <p:cond delay="0"/>
                                          </p:stCondLst>
                                        </p:cTn>
                                        <p:tgtEl>
                                          <p:spTgt spid="71"/>
                                        </p:tgtEl>
                                        <p:attrNameLst>
                                          <p:attrName>style.visibility</p:attrName>
                                        </p:attrNameLst>
                                      </p:cBhvr>
                                      <p:to>
                                        <p:strVal val="visible"/>
                                      </p:to>
                                    </p:set>
                                    <p:anim calcmode="lin" valueType="num">
                                      <p:cBhvr additive="base">
                                        <p:cTn id="157" dur="500" fill="hold"/>
                                        <p:tgtEl>
                                          <p:spTgt spid="71"/>
                                        </p:tgtEl>
                                        <p:attrNameLst>
                                          <p:attrName>ppt_x</p:attrName>
                                        </p:attrNameLst>
                                      </p:cBhvr>
                                      <p:tavLst>
                                        <p:tav tm="0">
                                          <p:val>
                                            <p:strVal val="#ppt_x"/>
                                          </p:val>
                                        </p:tav>
                                        <p:tav tm="100000">
                                          <p:val>
                                            <p:strVal val="#ppt_x"/>
                                          </p:val>
                                        </p:tav>
                                      </p:tavLst>
                                    </p:anim>
                                    <p:anim calcmode="lin" valueType="num">
                                      <p:cBhvr additive="base">
                                        <p:cTn id="158" dur="500" fill="hold"/>
                                        <p:tgtEl>
                                          <p:spTgt spid="71"/>
                                        </p:tgtEl>
                                        <p:attrNameLst>
                                          <p:attrName>ppt_y</p:attrName>
                                        </p:attrNameLst>
                                      </p:cBhvr>
                                      <p:tavLst>
                                        <p:tav tm="0">
                                          <p:val>
                                            <p:strVal val="1+#ppt_h/2"/>
                                          </p:val>
                                        </p:tav>
                                        <p:tav tm="100000">
                                          <p:val>
                                            <p:strVal val="#ppt_y"/>
                                          </p:val>
                                        </p:tav>
                                      </p:tavLst>
                                    </p:anim>
                                  </p:childTnLst>
                                </p:cTn>
                              </p:par>
                            </p:childTnLst>
                          </p:cTn>
                        </p:par>
                        <p:par>
                          <p:cTn id="159" fill="hold">
                            <p:stCondLst>
                              <p:cond delay="11500"/>
                            </p:stCondLst>
                            <p:childTnLst>
                              <p:par>
                                <p:cTn id="160" presetID="22" presetClass="entr" presetSubtype="8" fill="hold" nodeType="after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wipe(left)">
                                      <p:cBhvr>
                                        <p:cTn id="162" dur="250"/>
                                        <p:tgtEl>
                                          <p:spTgt spid="72"/>
                                        </p:tgtEl>
                                      </p:cBhvr>
                                    </p:animEffect>
                                  </p:childTnLst>
                                </p:cTn>
                              </p:par>
                            </p:childTnLst>
                          </p:cTn>
                        </p:par>
                        <p:par>
                          <p:cTn id="163" fill="hold">
                            <p:stCondLst>
                              <p:cond delay="11750"/>
                            </p:stCondLst>
                            <p:childTnLst>
                              <p:par>
                                <p:cTn id="164" presetID="22" presetClass="entr" presetSubtype="8" fill="hold" nodeType="afterEffect">
                                  <p:stCondLst>
                                    <p:cond delay="0"/>
                                  </p:stCondLst>
                                  <p:childTnLst>
                                    <p:set>
                                      <p:cBhvr>
                                        <p:cTn id="165" dur="1" fill="hold">
                                          <p:stCondLst>
                                            <p:cond delay="0"/>
                                          </p:stCondLst>
                                        </p:cTn>
                                        <p:tgtEl>
                                          <p:spTgt spid="84"/>
                                        </p:tgtEl>
                                        <p:attrNameLst>
                                          <p:attrName>style.visibility</p:attrName>
                                        </p:attrNameLst>
                                      </p:cBhvr>
                                      <p:to>
                                        <p:strVal val="visible"/>
                                      </p:to>
                                    </p:set>
                                    <p:animEffect transition="in" filter="wipe(left)">
                                      <p:cBhvr>
                                        <p:cTn id="166" dur="500"/>
                                        <p:tgtEl>
                                          <p:spTgt spid="84"/>
                                        </p:tgtEl>
                                      </p:cBhvr>
                                    </p:animEffect>
                                  </p:childTnLst>
                                </p:cTn>
                              </p:par>
                            </p:childTnLst>
                          </p:cTn>
                        </p:par>
                        <p:par>
                          <p:cTn id="167" fill="hold">
                            <p:stCondLst>
                              <p:cond delay="12250"/>
                            </p:stCondLst>
                            <p:childTnLst>
                              <p:par>
                                <p:cTn id="168" presetID="42" presetClass="entr" presetSubtype="0" fill="hold" grpId="0" nodeType="afterEffect">
                                  <p:stCondLst>
                                    <p:cond delay="0"/>
                                  </p:stCondLst>
                                  <p:childTnLst>
                                    <p:set>
                                      <p:cBhvr>
                                        <p:cTn id="169" dur="1" fill="hold">
                                          <p:stCondLst>
                                            <p:cond delay="0"/>
                                          </p:stCondLst>
                                        </p:cTn>
                                        <p:tgtEl>
                                          <p:spTgt spid="81"/>
                                        </p:tgtEl>
                                        <p:attrNameLst>
                                          <p:attrName>style.visibility</p:attrName>
                                        </p:attrNameLst>
                                      </p:cBhvr>
                                      <p:to>
                                        <p:strVal val="visible"/>
                                      </p:to>
                                    </p:set>
                                    <p:animEffect transition="in" filter="fade">
                                      <p:cBhvr>
                                        <p:cTn id="170" dur="250"/>
                                        <p:tgtEl>
                                          <p:spTgt spid="81"/>
                                        </p:tgtEl>
                                      </p:cBhvr>
                                    </p:animEffect>
                                    <p:anim calcmode="lin" valueType="num">
                                      <p:cBhvr>
                                        <p:cTn id="171" dur="250" fill="hold"/>
                                        <p:tgtEl>
                                          <p:spTgt spid="81"/>
                                        </p:tgtEl>
                                        <p:attrNameLst>
                                          <p:attrName>ppt_x</p:attrName>
                                        </p:attrNameLst>
                                      </p:cBhvr>
                                      <p:tavLst>
                                        <p:tav tm="0">
                                          <p:val>
                                            <p:strVal val="#ppt_x"/>
                                          </p:val>
                                        </p:tav>
                                        <p:tav tm="100000">
                                          <p:val>
                                            <p:strVal val="#ppt_x"/>
                                          </p:val>
                                        </p:tav>
                                      </p:tavLst>
                                    </p:anim>
                                    <p:anim calcmode="lin" valueType="num">
                                      <p:cBhvr>
                                        <p:cTn id="172" dur="250" fill="hold"/>
                                        <p:tgtEl>
                                          <p:spTgt spid="81"/>
                                        </p:tgtEl>
                                        <p:attrNameLst>
                                          <p:attrName>ppt_y</p:attrName>
                                        </p:attrNameLst>
                                      </p:cBhvr>
                                      <p:tavLst>
                                        <p:tav tm="0">
                                          <p:val>
                                            <p:strVal val="#ppt_y+.1"/>
                                          </p:val>
                                        </p:tav>
                                        <p:tav tm="100000">
                                          <p:val>
                                            <p:strVal val="#ppt_y"/>
                                          </p:val>
                                        </p:tav>
                                      </p:tavLst>
                                    </p:anim>
                                  </p:childTnLst>
                                </p:cTn>
                              </p:par>
                            </p:childTnLst>
                          </p:cTn>
                        </p:par>
                        <p:par>
                          <p:cTn id="173" fill="hold">
                            <p:stCondLst>
                              <p:cond delay="12500"/>
                            </p:stCondLst>
                            <p:childTnLst>
                              <p:par>
                                <p:cTn id="174" presetID="53" presetClass="entr" presetSubtype="16" fill="hold" grpId="0" nodeType="afterEffect">
                                  <p:stCondLst>
                                    <p:cond delay="0"/>
                                  </p:stCondLst>
                                  <p:childTnLst>
                                    <p:set>
                                      <p:cBhvr>
                                        <p:cTn id="175" dur="1" fill="hold">
                                          <p:stCondLst>
                                            <p:cond delay="0"/>
                                          </p:stCondLst>
                                        </p:cTn>
                                        <p:tgtEl>
                                          <p:spTgt spid="75"/>
                                        </p:tgtEl>
                                        <p:attrNameLst>
                                          <p:attrName>style.visibility</p:attrName>
                                        </p:attrNameLst>
                                      </p:cBhvr>
                                      <p:to>
                                        <p:strVal val="visible"/>
                                      </p:to>
                                    </p:set>
                                    <p:anim calcmode="lin" valueType="num">
                                      <p:cBhvr>
                                        <p:cTn id="176" dur="250" fill="hold"/>
                                        <p:tgtEl>
                                          <p:spTgt spid="75"/>
                                        </p:tgtEl>
                                        <p:attrNameLst>
                                          <p:attrName>ppt_w</p:attrName>
                                        </p:attrNameLst>
                                      </p:cBhvr>
                                      <p:tavLst>
                                        <p:tav tm="0">
                                          <p:val>
                                            <p:fltVal val="0"/>
                                          </p:val>
                                        </p:tav>
                                        <p:tav tm="100000">
                                          <p:val>
                                            <p:strVal val="#ppt_w"/>
                                          </p:val>
                                        </p:tav>
                                      </p:tavLst>
                                    </p:anim>
                                    <p:anim calcmode="lin" valueType="num">
                                      <p:cBhvr>
                                        <p:cTn id="177" dur="250" fill="hold"/>
                                        <p:tgtEl>
                                          <p:spTgt spid="75"/>
                                        </p:tgtEl>
                                        <p:attrNameLst>
                                          <p:attrName>ppt_h</p:attrName>
                                        </p:attrNameLst>
                                      </p:cBhvr>
                                      <p:tavLst>
                                        <p:tav tm="0">
                                          <p:val>
                                            <p:fltVal val="0"/>
                                          </p:val>
                                        </p:tav>
                                        <p:tav tm="100000">
                                          <p:val>
                                            <p:strVal val="#ppt_h"/>
                                          </p:val>
                                        </p:tav>
                                      </p:tavLst>
                                    </p:anim>
                                    <p:animEffect transition="in" filter="fade">
                                      <p:cBhvr>
                                        <p:cTn id="178" dur="250"/>
                                        <p:tgtEl>
                                          <p:spTgt spid="75"/>
                                        </p:tgtEl>
                                      </p:cBhvr>
                                    </p:animEffect>
                                  </p:childTnLst>
                                </p:cTn>
                              </p:par>
                            </p:childTnLst>
                          </p:cTn>
                        </p:par>
                        <p:par>
                          <p:cTn id="179" fill="hold">
                            <p:stCondLst>
                              <p:cond delay="12750"/>
                            </p:stCondLst>
                            <p:childTnLst>
                              <p:par>
                                <p:cTn id="180" presetID="53" presetClass="entr" presetSubtype="16" fill="hold" grpId="0" nodeType="afterEffect">
                                  <p:stCondLst>
                                    <p:cond delay="0"/>
                                  </p:stCondLst>
                                  <p:childTnLst>
                                    <p:set>
                                      <p:cBhvr>
                                        <p:cTn id="181" dur="1" fill="hold">
                                          <p:stCondLst>
                                            <p:cond delay="0"/>
                                          </p:stCondLst>
                                        </p:cTn>
                                        <p:tgtEl>
                                          <p:spTgt spid="76"/>
                                        </p:tgtEl>
                                        <p:attrNameLst>
                                          <p:attrName>style.visibility</p:attrName>
                                        </p:attrNameLst>
                                      </p:cBhvr>
                                      <p:to>
                                        <p:strVal val="visible"/>
                                      </p:to>
                                    </p:set>
                                    <p:anim calcmode="lin" valueType="num">
                                      <p:cBhvr>
                                        <p:cTn id="182" dur="250" fill="hold"/>
                                        <p:tgtEl>
                                          <p:spTgt spid="76"/>
                                        </p:tgtEl>
                                        <p:attrNameLst>
                                          <p:attrName>ppt_w</p:attrName>
                                        </p:attrNameLst>
                                      </p:cBhvr>
                                      <p:tavLst>
                                        <p:tav tm="0">
                                          <p:val>
                                            <p:fltVal val="0"/>
                                          </p:val>
                                        </p:tav>
                                        <p:tav tm="100000">
                                          <p:val>
                                            <p:strVal val="#ppt_w"/>
                                          </p:val>
                                        </p:tav>
                                      </p:tavLst>
                                    </p:anim>
                                    <p:anim calcmode="lin" valueType="num">
                                      <p:cBhvr>
                                        <p:cTn id="183" dur="250" fill="hold"/>
                                        <p:tgtEl>
                                          <p:spTgt spid="76"/>
                                        </p:tgtEl>
                                        <p:attrNameLst>
                                          <p:attrName>ppt_h</p:attrName>
                                        </p:attrNameLst>
                                      </p:cBhvr>
                                      <p:tavLst>
                                        <p:tav tm="0">
                                          <p:val>
                                            <p:fltVal val="0"/>
                                          </p:val>
                                        </p:tav>
                                        <p:tav tm="100000">
                                          <p:val>
                                            <p:strVal val="#ppt_h"/>
                                          </p:val>
                                        </p:tav>
                                      </p:tavLst>
                                    </p:anim>
                                    <p:animEffect transition="in" filter="fade">
                                      <p:cBhvr>
                                        <p:cTn id="184" dur="250"/>
                                        <p:tgtEl>
                                          <p:spTgt spid="76"/>
                                        </p:tgtEl>
                                      </p:cBhvr>
                                    </p:animEffect>
                                  </p:childTnLst>
                                </p:cTn>
                              </p:par>
                            </p:childTnLst>
                          </p:cTn>
                        </p:par>
                        <p:par>
                          <p:cTn id="185" fill="hold">
                            <p:stCondLst>
                              <p:cond delay="13000"/>
                            </p:stCondLst>
                            <p:childTnLst>
                              <p:par>
                                <p:cTn id="186" presetID="53" presetClass="entr" presetSubtype="16" fill="hold" grpId="0" nodeType="afterEffect">
                                  <p:stCondLst>
                                    <p:cond delay="0"/>
                                  </p:stCondLst>
                                  <p:childTnLst>
                                    <p:set>
                                      <p:cBhvr>
                                        <p:cTn id="187" dur="1" fill="hold">
                                          <p:stCondLst>
                                            <p:cond delay="0"/>
                                          </p:stCondLst>
                                        </p:cTn>
                                        <p:tgtEl>
                                          <p:spTgt spid="80"/>
                                        </p:tgtEl>
                                        <p:attrNameLst>
                                          <p:attrName>style.visibility</p:attrName>
                                        </p:attrNameLst>
                                      </p:cBhvr>
                                      <p:to>
                                        <p:strVal val="visible"/>
                                      </p:to>
                                    </p:set>
                                    <p:anim calcmode="lin" valueType="num">
                                      <p:cBhvr>
                                        <p:cTn id="188" dur="500" fill="hold"/>
                                        <p:tgtEl>
                                          <p:spTgt spid="80"/>
                                        </p:tgtEl>
                                        <p:attrNameLst>
                                          <p:attrName>ppt_w</p:attrName>
                                        </p:attrNameLst>
                                      </p:cBhvr>
                                      <p:tavLst>
                                        <p:tav tm="0">
                                          <p:val>
                                            <p:fltVal val="0"/>
                                          </p:val>
                                        </p:tav>
                                        <p:tav tm="100000">
                                          <p:val>
                                            <p:strVal val="#ppt_w"/>
                                          </p:val>
                                        </p:tav>
                                      </p:tavLst>
                                    </p:anim>
                                    <p:anim calcmode="lin" valueType="num">
                                      <p:cBhvr>
                                        <p:cTn id="189" dur="500" fill="hold"/>
                                        <p:tgtEl>
                                          <p:spTgt spid="80"/>
                                        </p:tgtEl>
                                        <p:attrNameLst>
                                          <p:attrName>ppt_h</p:attrName>
                                        </p:attrNameLst>
                                      </p:cBhvr>
                                      <p:tavLst>
                                        <p:tav tm="0">
                                          <p:val>
                                            <p:fltVal val="0"/>
                                          </p:val>
                                        </p:tav>
                                        <p:tav tm="100000">
                                          <p:val>
                                            <p:strVal val="#ppt_h"/>
                                          </p:val>
                                        </p:tav>
                                      </p:tavLst>
                                    </p:anim>
                                    <p:animEffect transition="in" filter="fade">
                                      <p:cBhvr>
                                        <p:cTn id="190" dur="500"/>
                                        <p:tgtEl>
                                          <p:spTgt spid="80"/>
                                        </p:tgtEl>
                                      </p:cBhvr>
                                    </p:animEffect>
                                  </p:childTnLst>
                                </p:cTn>
                              </p:par>
                            </p:childTnLst>
                          </p:cTn>
                        </p:par>
                        <p:par>
                          <p:cTn id="191" fill="hold">
                            <p:stCondLst>
                              <p:cond delay="13500"/>
                            </p:stCondLst>
                            <p:childTnLst>
                              <p:par>
                                <p:cTn id="192" presetID="53" presetClass="entr" presetSubtype="16" fill="hold" grpId="0" nodeType="afterEffect">
                                  <p:stCondLst>
                                    <p:cond delay="0"/>
                                  </p:stCondLst>
                                  <p:childTnLst>
                                    <p:set>
                                      <p:cBhvr>
                                        <p:cTn id="193" dur="1" fill="hold">
                                          <p:stCondLst>
                                            <p:cond delay="0"/>
                                          </p:stCondLst>
                                        </p:cTn>
                                        <p:tgtEl>
                                          <p:spTgt spid="77"/>
                                        </p:tgtEl>
                                        <p:attrNameLst>
                                          <p:attrName>style.visibility</p:attrName>
                                        </p:attrNameLst>
                                      </p:cBhvr>
                                      <p:to>
                                        <p:strVal val="visible"/>
                                      </p:to>
                                    </p:set>
                                    <p:anim calcmode="lin" valueType="num">
                                      <p:cBhvr>
                                        <p:cTn id="194" dur="500" fill="hold"/>
                                        <p:tgtEl>
                                          <p:spTgt spid="77"/>
                                        </p:tgtEl>
                                        <p:attrNameLst>
                                          <p:attrName>ppt_w</p:attrName>
                                        </p:attrNameLst>
                                      </p:cBhvr>
                                      <p:tavLst>
                                        <p:tav tm="0">
                                          <p:val>
                                            <p:fltVal val="0"/>
                                          </p:val>
                                        </p:tav>
                                        <p:tav tm="100000">
                                          <p:val>
                                            <p:strVal val="#ppt_w"/>
                                          </p:val>
                                        </p:tav>
                                      </p:tavLst>
                                    </p:anim>
                                    <p:anim calcmode="lin" valueType="num">
                                      <p:cBhvr>
                                        <p:cTn id="195" dur="500" fill="hold"/>
                                        <p:tgtEl>
                                          <p:spTgt spid="77"/>
                                        </p:tgtEl>
                                        <p:attrNameLst>
                                          <p:attrName>ppt_h</p:attrName>
                                        </p:attrNameLst>
                                      </p:cBhvr>
                                      <p:tavLst>
                                        <p:tav tm="0">
                                          <p:val>
                                            <p:fltVal val="0"/>
                                          </p:val>
                                        </p:tav>
                                        <p:tav tm="100000">
                                          <p:val>
                                            <p:strVal val="#ppt_h"/>
                                          </p:val>
                                        </p:tav>
                                      </p:tavLst>
                                    </p:anim>
                                    <p:animEffect transition="in" filter="fade">
                                      <p:cBhvr>
                                        <p:cTn id="196" dur="500"/>
                                        <p:tgtEl>
                                          <p:spTgt spid="77"/>
                                        </p:tgtEl>
                                      </p:cBhvr>
                                    </p:animEffect>
                                  </p:childTnLst>
                                </p:cTn>
                              </p:par>
                            </p:childTnLst>
                          </p:cTn>
                        </p:par>
                        <p:par>
                          <p:cTn id="197" fill="hold">
                            <p:stCondLst>
                              <p:cond delay="14000"/>
                            </p:stCondLst>
                            <p:childTnLst>
                              <p:par>
                                <p:cTn id="198" presetID="22" presetClass="entr" presetSubtype="4" fill="hold" nodeType="afterEffect">
                                  <p:stCondLst>
                                    <p:cond delay="0"/>
                                  </p:stCondLst>
                                  <p:childTnLst>
                                    <p:set>
                                      <p:cBhvr>
                                        <p:cTn id="199" dur="1" fill="hold">
                                          <p:stCondLst>
                                            <p:cond delay="0"/>
                                          </p:stCondLst>
                                        </p:cTn>
                                        <p:tgtEl>
                                          <p:spTgt spid="78"/>
                                        </p:tgtEl>
                                        <p:attrNameLst>
                                          <p:attrName>style.visibility</p:attrName>
                                        </p:attrNameLst>
                                      </p:cBhvr>
                                      <p:to>
                                        <p:strVal val="visible"/>
                                      </p:to>
                                    </p:set>
                                    <p:animEffect transition="in" filter="wipe(down)">
                                      <p:cBhvr>
                                        <p:cTn id="200" dur="250"/>
                                        <p:tgtEl>
                                          <p:spTgt spid="78"/>
                                        </p:tgtEl>
                                      </p:cBhvr>
                                    </p:animEffect>
                                  </p:childTnLst>
                                </p:cTn>
                              </p:par>
                            </p:childTnLst>
                          </p:cTn>
                        </p:par>
                        <p:par>
                          <p:cTn id="201" fill="hold">
                            <p:stCondLst>
                              <p:cond delay="14250"/>
                            </p:stCondLst>
                            <p:childTnLst>
                              <p:par>
                                <p:cTn id="202" presetID="53" presetClass="entr" presetSubtype="16" fill="hold" grpId="0" nodeType="afterEffect">
                                  <p:stCondLst>
                                    <p:cond delay="0"/>
                                  </p:stCondLst>
                                  <p:childTnLst>
                                    <p:set>
                                      <p:cBhvr>
                                        <p:cTn id="203" dur="1" fill="hold">
                                          <p:stCondLst>
                                            <p:cond delay="0"/>
                                          </p:stCondLst>
                                        </p:cTn>
                                        <p:tgtEl>
                                          <p:spTgt spid="79"/>
                                        </p:tgtEl>
                                        <p:attrNameLst>
                                          <p:attrName>style.visibility</p:attrName>
                                        </p:attrNameLst>
                                      </p:cBhvr>
                                      <p:to>
                                        <p:strVal val="visible"/>
                                      </p:to>
                                    </p:set>
                                    <p:anim calcmode="lin" valueType="num">
                                      <p:cBhvr>
                                        <p:cTn id="204" dur="500" fill="hold"/>
                                        <p:tgtEl>
                                          <p:spTgt spid="79"/>
                                        </p:tgtEl>
                                        <p:attrNameLst>
                                          <p:attrName>ppt_w</p:attrName>
                                        </p:attrNameLst>
                                      </p:cBhvr>
                                      <p:tavLst>
                                        <p:tav tm="0">
                                          <p:val>
                                            <p:fltVal val="0"/>
                                          </p:val>
                                        </p:tav>
                                        <p:tav tm="100000">
                                          <p:val>
                                            <p:strVal val="#ppt_w"/>
                                          </p:val>
                                        </p:tav>
                                      </p:tavLst>
                                    </p:anim>
                                    <p:anim calcmode="lin" valueType="num">
                                      <p:cBhvr>
                                        <p:cTn id="205" dur="500" fill="hold"/>
                                        <p:tgtEl>
                                          <p:spTgt spid="79"/>
                                        </p:tgtEl>
                                        <p:attrNameLst>
                                          <p:attrName>ppt_h</p:attrName>
                                        </p:attrNameLst>
                                      </p:cBhvr>
                                      <p:tavLst>
                                        <p:tav tm="0">
                                          <p:val>
                                            <p:fltVal val="0"/>
                                          </p:val>
                                        </p:tav>
                                        <p:tav tm="100000">
                                          <p:val>
                                            <p:strVal val="#ppt_h"/>
                                          </p:val>
                                        </p:tav>
                                      </p:tavLst>
                                    </p:anim>
                                    <p:animEffect transition="in" filter="fade">
                                      <p:cBhvr>
                                        <p:cTn id="206" dur="500"/>
                                        <p:tgtEl>
                                          <p:spTgt spid="79"/>
                                        </p:tgtEl>
                                      </p:cBhvr>
                                    </p:animEffect>
                                  </p:childTnLst>
                                </p:cTn>
                              </p:par>
                            </p:childTnLst>
                          </p:cTn>
                        </p:par>
                        <p:par>
                          <p:cTn id="207" fill="hold">
                            <p:stCondLst>
                              <p:cond delay="14750"/>
                            </p:stCondLst>
                            <p:childTnLst>
                              <p:par>
                                <p:cTn id="208" presetID="2" presetClass="entr" presetSubtype="1" fill="hold" grpId="0" nodeType="afterEffect">
                                  <p:stCondLst>
                                    <p:cond delay="0"/>
                                  </p:stCondLst>
                                  <p:childTnLst>
                                    <p:set>
                                      <p:cBhvr>
                                        <p:cTn id="209" dur="1" fill="hold">
                                          <p:stCondLst>
                                            <p:cond delay="0"/>
                                          </p:stCondLst>
                                        </p:cTn>
                                        <p:tgtEl>
                                          <p:spTgt spid="82"/>
                                        </p:tgtEl>
                                        <p:attrNameLst>
                                          <p:attrName>style.visibility</p:attrName>
                                        </p:attrNameLst>
                                      </p:cBhvr>
                                      <p:to>
                                        <p:strVal val="visible"/>
                                      </p:to>
                                    </p:set>
                                    <p:anim calcmode="lin" valueType="num">
                                      <p:cBhvr additive="base">
                                        <p:cTn id="210" dur="500" fill="hold"/>
                                        <p:tgtEl>
                                          <p:spTgt spid="82"/>
                                        </p:tgtEl>
                                        <p:attrNameLst>
                                          <p:attrName>ppt_x</p:attrName>
                                        </p:attrNameLst>
                                      </p:cBhvr>
                                      <p:tavLst>
                                        <p:tav tm="0">
                                          <p:val>
                                            <p:strVal val="#ppt_x"/>
                                          </p:val>
                                        </p:tav>
                                        <p:tav tm="100000">
                                          <p:val>
                                            <p:strVal val="#ppt_x"/>
                                          </p:val>
                                        </p:tav>
                                      </p:tavLst>
                                    </p:anim>
                                    <p:anim calcmode="lin" valueType="num">
                                      <p:cBhvr additive="base">
                                        <p:cTn id="211" dur="500" fill="hold"/>
                                        <p:tgtEl>
                                          <p:spTgt spid="82"/>
                                        </p:tgtEl>
                                        <p:attrNameLst>
                                          <p:attrName>ppt_y</p:attrName>
                                        </p:attrNameLst>
                                      </p:cBhvr>
                                      <p:tavLst>
                                        <p:tav tm="0">
                                          <p:val>
                                            <p:strVal val="0-#ppt_h/2"/>
                                          </p:val>
                                        </p:tav>
                                        <p:tav tm="100000">
                                          <p:val>
                                            <p:strVal val="#ppt_y"/>
                                          </p:val>
                                        </p:tav>
                                      </p:tavLst>
                                    </p:anim>
                                  </p:childTnLst>
                                </p:cTn>
                              </p:par>
                            </p:childTnLst>
                          </p:cTn>
                        </p:par>
                        <p:par>
                          <p:cTn id="212" fill="hold">
                            <p:stCondLst>
                              <p:cond delay="15250"/>
                            </p:stCondLst>
                            <p:childTnLst>
                              <p:par>
                                <p:cTn id="213" presetID="22" presetClass="entr" presetSubtype="8" fill="hold" nodeType="afterEffect">
                                  <p:stCondLst>
                                    <p:cond delay="0"/>
                                  </p:stCondLst>
                                  <p:childTnLst>
                                    <p:set>
                                      <p:cBhvr>
                                        <p:cTn id="214" dur="1" fill="hold">
                                          <p:stCondLst>
                                            <p:cond delay="0"/>
                                          </p:stCondLst>
                                        </p:cTn>
                                        <p:tgtEl>
                                          <p:spTgt spid="83"/>
                                        </p:tgtEl>
                                        <p:attrNameLst>
                                          <p:attrName>style.visibility</p:attrName>
                                        </p:attrNameLst>
                                      </p:cBhvr>
                                      <p:to>
                                        <p:strVal val="visible"/>
                                      </p:to>
                                    </p:set>
                                    <p:animEffect transition="in" filter="wipe(left)">
                                      <p:cBhvr>
                                        <p:cTn id="215" dur="250"/>
                                        <p:tgtEl>
                                          <p:spTgt spid="83"/>
                                        </p:tgtEl>
                                      </p:cBhvr>
                                    </p:animEffect>
                                  </p:childTnLst>
                                </p:cTn>
                              </p:par>
                            </p:childTnLst>
                          </p:cTn>
                        </p:par>
                        <p:par>
                          <p:cTn id="216" fill="hold">
                            <p:stCondLst>
                              <p:cond delay="15500"/>
                            </p:stCondLst>
                            <p:childTnLst>
                              <p:par>
                                <p:cTn id="217" presetID="22" presetClass="entr" presetSubtype="8" fill="hold" nodeType="afterEffect">
                                  <p:stCondLst>
                                    <p:cond delay="0"/>
                                  </p:stCondLst>
                                  <p:childTnLst>
                                    <p:set>
                                      <p:cBhvr>
                                        <p:cTn id="218" dur="1" fill="hold">
                                          <p:stCondLst>
                                            <p:cond delay="0"/>
                                          </p:stCondLst>
                                        </p:cTn>
                                        <p:tgtEl>
                                          <p:spTgt spid="85"/>
                                        </p:tgtEl>
                                        <p:attrNameLst>
                                          <p:attrName>style.visibility</p:attrName>
                                        </p:attrNameLst>
                                      </p:cBhvr>
                                      <p:to>
                                        <p:strVal val="visible"/>
                                      </p:to>
                                    </p:set>
                                    <p:animEffect transition="in" filter="wipe(left)">
                                      <p:cBhvr>
                                        <p:cTn id="219" dur="500"/>
                                        <p:tgtEl>
                                          <p:spTgt spid="85"/>
                                        </p:tgtEl>
                                      </p:cBhvr>
                                    </p:animEffect>
                                  </p:childTnLst>
                                </p:cTn>
                              </p:par>
                            </p:childTnLst>
                          </p:cTn>
                        </p:par>
                        <p:par>
                          <p:cTn id="220" fill="hold">
                            <p:stCondLst>
                              <p:cond delay="16000"/>
                            </p:stCondLst>
                            <p:childTnLst>
                              <p:par>
                                <p:cTn id="221" presetID="47" presetClass="entr" presetSubtype="0" fill="hold" grpId="0" nodeType="afterEffect">
                                  <p:stCondLst>
                                    <p:cond delay="0"/>
                                  </p:stCondLst>
                                  <p:childTnLst>
                                    <p:set>
                                      <p:cBhvr>
                                        <p:cTn id="222" dur="1" fill="hold">
                                          <p:stCondLst>
                                            <p:cond delay="0"/>
                                          </p:stCondLst>
                                        </p:cTn>
                                        <p:tgtEl>
                                          <p:spTgt spid="63"/>
                                        </p:tgtEl>
                                        <p:attrNameLst>
                                          <p:attrName>style.visibility</p:attrName>
                                        </p:attrNameLst>
                                      </p:cBhvr>
                                      <p:to>
                                        <p:strVal val="visible"/>
                                      </p:to>
                                    </p:set>
                                    <p:animEffect transition="in" filter="fade">
                                      <p:cBhvr>
                                        <p:cTn id="223" dur="250"/>
                                        <p:tgtEl>
                                          <p:spTgt spid="63"/>
                                        </p:tgtEl>
                                      </p:cBhvr>
                                    </p:animEffect>
                                    <p:anim calcmode="lin" valueType="num">
                                      <p:cBhvr>
                                        <p:cTn id="224" dur="250" fill="hold"/>
                                        <p:tgtEl>
                                          <p:spTgt spid="63"/>
                                        </p:tgtEl>
                                        <p:attrNameLst>
                                          <p:attrName>ppt_x</p:attrName>
                                        </p:attrNameLst>
                                      </p:cBhvr>
                                      <p:tavLst>
                                        <p:tav tm="0">
                                          <p:val>
                                            <p:strVal val="#ppt_x"/>
                                          </p:val>
                                        </p:tav>
                                        <p:tav tm="100000">
                                          <p:val>
                                            <p:strVal val="#ppt_x"/>
                                          </p:val>
                                        </p:tav>
                                      </p:tavLst>
                                    </p:anim>
                                    <p:anim calcmode="lin" valueType="num">
                                      <p:cBhvr>
                                        <p:cTn id="225" dur="250" fill="hold"/>
                                        <p:tgtEl>
                                          <p:spTgt spid="63"/>
                                        </p:tgtEl>
                                        <p:attrNameLst>
                                          <p:attrName>ppt_y</p:attrName>
                                        </p:attrNameLst>
                                      </p:cBhvr>
                                      <p:tavLst>
                                        <p:tav tm="0">
                                          <p:val>
                                            <p:strVal val="#ppt_y-.1"/>
                                          </p:val>
                                        </p:tav>
                                        <p:tav tm="100000">
                                          <p:val>
                                            <p:strVal val="#ppt_y"/>
                                          </p:val>
                                        </p:tav>
                                      </p:tavLst>
                                    </p:anim>
                                  </p:childTnLst>
                                </p:cTn>
                              </p:par>
                            </p:childTnLst>
                          </p:cTn>
                        </p:par>
                        <p:par>
                          <p:cTn id="226" fill="hold">
                            <p:stCondLst>
                              <p:cond delay="16250"/>
                            </p:stCondLst>
                            <p:childTnLst>
                              <p:par>
                                <p:cTn id="227" presetID="53" presetClass="entr" presetSubtype="16" fill="hold" grpId="0" nodeType="afterEffect">
                                  <p:stCondLst>
                                    <p:cond delay="0"/>
                                  </p:stCondLst>
                                  <p:childTnLst>
                                    <p:set>
                                      <p:cBhvr>
                                        <p:cTn id="228" dur="1" fill="hold">
                                          <p:stCondLst>
                                            <p:cond delay="0"/>
                                          </p:stCondLst>
                                        </p:cTn>
                                        <p:tgtEl>
                                          <p:spTgt spid="55"/>
                                        </p:tgtEl>
                                        <p:attrNameLst>
                                          <p:attrName>style.visibility</p:attrName>
                                        </p:attrNameLst>
                                      </p:cBhvr>
                                      <p:to>
                                        <p:strVal val="visible"/>
                                      </p:to>
                                    </p:set>
                                    <p:anim calcmode="lin" valueType="num">
                                      <p:cBhvr>
                                        <p:cTn id="229" dur="250" fill="hold"/>
                                        <p:tgtEl>
                                          <p:spTgt spid="55"/>
                                        </p:tgtEl>
                                        <p:attrNameLst>
                                          <p:attrName>ppt_w</p:attrName>
                                        </p:attrNameLst>
                                      </p:cBhvr>
                                      <p:tavLst>
                                        <p:tav tm="0">
                                          <p:val>
                                            <p:fltVal val="0"/>
                                          </p:val>
                                        </p:tav>
                                        <p:tav tm="100000">
                                          <p:val>
                                            <p:strVal val="#ppt_w"/>
                                          </p:val>
                                        </p:tav>
                                      </p:tavLst>
                                    </p:anim>
                                    <p:anim calcmode="lin" valueType="num">
                                      <p:cBhvr>
                                        <p:cTn id="230" dur="250" fill="hold"/>
                                        <p:tgtEl>
                                          <p:spTgt spid="55"/>
                                        </p:tgtEl>
                                        <p:attrNameLst>
                                          <p:attrName>ppt_h</p:attrName>
                                        </p:attrNameLst>
                                      </p:cBhvr>
                                      <p:tavLst>
                                        <p:tav tm="0">
                                          <p:val>
                                            <p:fltVal val="0"/>
                                          </p:val>
                                        </p:tav>
                                        <p:tav tm="100000">
                                          <p:val>
                                            <p:strVal val="#ppt_h"/>
                                          </p:val>
                                        </p:tav>
                                      </p:tavLst>
                                    </p:anim>
                                    <p:animEffect transition="in" filter="fade">
                                      <p:cBhvr>
                                        <p:cTn id="231" dur="250"/>
                                        <p:tgtEl>
                                          <p:spTgt spid="55"/>
                                        </p:tgtEl>
                                      </p:cBhvr>
                                    </p:animEffect>
                                  </p:childTnLst>
                                </p:cTn>
                              </p:par>
                            </p:childTnLst>
                          </p:cTn>
                        </p:par>
                        <p:par>
                          <p:cTn id="232" fill="hold">
                            <p:stCondLst>
                              <p:cond delay="16500"/>
                            </p:stCondLst>
                            <p:childTnLst>
                              <p:par>
                                <p:cTn id="233" presetID="53" presetClass="entr" presetSubtype="16" fill="hold" grpId="0" nodeType="afterEffect">
                                  <p:stCondLst>
                                    <p:cond delay="0"/>
                                  </p:stCondLst>
                                  <p:childTnLst>
                                    <p:set>
                                      <p:cBhvr>
                                        <p:cTn id="234" dur="1" fill="hold">
                                          <p:stCondLst>
                                            <p:cond delay="0"/>
                                          </p:stCondLst>
                                        </p:cTn>
                                        <p:tgtEl>
                                          <p:spTgt spid="56"/>
                                        </p:tgtEl>
                                        <p:attrNameLst>
                                          <p:attrName>style.visibility</p:attrName>
                                        </p:attrNameLst>
                                      </p:cBhvr>
                                      <p:to>
                                        <p:strVal val="visible"/>
                                      </p:to>
                                    </p:set>
                                    <p:anim calcmode="lin" valueType="num">
                                      <p:cBhvr>
                                        <p:cTn id="235" dur="500" fill="hold"/>
                                        <p:tgtEl>
                                          <p:spTgt spid="56"/>
                                        </p:tgtEl>
                                        <p:attrNameLst>
                                          <p:attrName>ppt_w</p:attrName>
                                        </p:attrNameLst>
                                      </p:cBhvr>
                                      <p:tavLst>
                                        <p:tav tm="0">
                                          <p:val>
                                            <p:fltVal val="0"/>
                                          </p:val>
                                        </p:tav>
                                        <p:tav tm="100000">
                                          <p:val>
                                            <p:strVal val="#ppt_w"/>
                                          </p:val>
                                        </p:tav>
                                      </p:tavLst>
                                    </p:anim>
                                    <p:anim calcmode="lin" valueType="num">
                                      <p:cBhvr>
                                        <p:cTn id="236" dur="500" fill="hold"/>
                                        <p:tgtEl>
                                          <p:spTgt spid="56"/>
                                        </p:tgtEl>
                                        <p:attrNameLst>
                                          <p:attrName>ppt_h</p:attrName>
                                        </p:attrNameLst>
                                      </p:cBhvr>
                                      <p:tavLst>
                                        <p:tav tm="0">
                                          <p:val>
                                            <p:fltVal val="0"/>
                                          </p:val>
                                        </p:tav>
                                        <p:tav tm="100000">
                                          <p:val>
                                            <p:strVal val="#ppt_h"/>
                                          </p:val>
                                        </p:tav>
                                      </p:tavLst>
                                    </p:anim>
                                    <p:animEffect transition="in" filter="fade">
                                      <p:cBhvr>
                                        <p:cTn id="237" dur="500"/>
                                        <p:tgtEl>
                                          <p:spTgt spid="56"/>
                                        </p:tgtEl>
                                      </p:cBhvr>
                                    </p:animEffect>
                                  </p:childTnLst>
                                </p:cTn>
                              </p:par>
                            </p:childTnLst>
                          </p:cTn>
                        </p:par>
                        <p:par>
                          <p:cTn id="238" fill="hold">
                            <p:stCondLst>
                              <p:cond delay="17000"/>
                            </p:stCondLst>
                            <p:childTnLst>
                              <p:par>
                                <p:cTn id="239" presetID="53" presetClass="entr" presetSubtype="16" fill="hold" grpId="0" nodeType="afterEffect">
                                  <p:stCondLst>
                                    <p:cond delay="0"/>
                                  </p:stCondLst>
                                  <p:childTnLst>
                                    <p:set>
                                      <p:cBhvr>
                                        <p:cTn id="240" dur="1" fill="hold">
                                          <p:stCondLst>
                                            <p:cond delay="0"/>
                                          </p:stCondLst>
                                        </p:cTn>
                                        <p:tgtEl>
                                          <p:spTgt spid="59"/>
                                        </p:tgtEl>
                                        <p:attrNameLst>
                                          <p:attrName>style.visibility</p:attrName>
                                        </p:attrNameLst>
                                      </p:cBhvr>
                                      <p:to>
                                        <p:strVal val="visible"/>
                                      </p:to>
                                    </p:set>
                                    <p:anim calcmode="lin" valueType="num">
                                      <p:cBhvr>
                                        <p:cTn id="241" dur="500" fill="hold"/>
                                        <p:tgtEl>
                                          <p:spTgt spid="59"/>
                                        </p:tgtEl>
                                        <p:attrNameLst>
                                          <p:attrName>ppt_w</p:attrName>
                                        </p:attrNameLst>
                                      </p:cBhvr>
                                      <p:tavLst>
                                        <p:tav tm="0">
                                          <p:val>
                                            <p:fltVal val="0"/>
                                          </p:val>
                                        </p:tav>
                                        <p:tav tm="100000">
                                          <p:val>
                                            <p:strVal val="#ppt_w"/>
                                          </p:val>
                                        </p:tav>
                                      </p:tavLst>
                                    </p:anim>
                                    <p:anim calcmode="lin" valueType="num">
                                      <p:cBhvr>
                                        <p:cTn id="242" dur="500" fill="hold"/>
                                        <p:tgtEl>
                                          <p:spTgt spid="59"/>
                                        </p:tgtEl>
                                        <p:attrNameLst>
                                          <p:attrName>ppt_h</p:attrName>
                                        </p:attrNameLst>
                                      </p:cBhvr>
                                      <p:tavLst>
                                        <p:tav tm="0">
                                          <p:val>
                                            <p:fltVal val="0"/>
                                          </p:val>
                                        </p:tav>
                                        <p:tav tm="100000">
                                          <p:val>
                                            <p:strVal val="#ppt_h"/>
                                          </p:val>
                                        </p:tav>
                                      </p:tavLst>
                                    </p:anim>
                                    <p:animEffect transition="in" filter="fade">
                                      <p:cBhvr>
                                        <p:cTn id="243" dur="500"/>
                                        <p:tgtEl>
                                          <p:spTgt spid="59"/>
                                        </p:tgtEl>
                                      </p:cBhvr>
                                    </p:animEffect>
                                  </p:childTnLst>
                                </p:cTn>
                              </p:par>
                            </p:childTnLst>
                          </p:cTn>
                        </p:par>
                        <p:par>
                          <p:cTn id="244" fill="hold">
                            <p:stCondLst>
                              <p:cond delay="17500"/>
                            </p:stCondLst>
                            <p:childTnLst>
                              <p:par>
                                <p:cTn id="245" presetID="53" presetClass="entr" presetSubtype="16" fill="hold" grpId="0" nodeType="afterEffect">
                                  <p:stCondLst>
                                    <p:cond delay="0"/>
                                  </p:stCondLst>
                                  <p:childTnLst>
                                    <p:set>
                                      <p:cBhvr>
                                        <p:cTn id="246" dur="1" fill="hold">
                                          <p:stCondLst>
                                            <p:cond delay="0"/>
                                          </p:stCondLst>
                                        </p:cTn>
                                        <p:tgtEl>
                                          <p:spTgt spid="62"/>
                                        </p:tgtEl>
                                        <p:attrNameLst>
                                          <p:attrName>style.visibility</p:attrName>
                                        </p:attrNameLst>
                                      </p:cBhvr>
                                      <p:to>
                                        <p:strVal val="visible"/>
                                      </p:to>
                                    </p:set>
                                    <p:anim calcmode="lin" valueType="num">
                                      <p:cBhvr>
                                        <p:cTn id="247" dur="500" fill="hold"/>
                                        <p:tgtEl>
                                          <p:spTgt spid="62"/>
                                        </p:tgtEl>
                                        <p:attrNameLst>
                                          <p:attrName>ppt_w</p:attrName>
                                        </p:attrNameLst>
                                      </p:cBhvr>
                                      <p:tavLst>
                                        <p:tav tm="0">
                                          <p:val>
                                            <p:fltVal val="0"/>
                                          </p:val>
                                        </p:tav>
                                        <p:tav tm="100000">
                                          <p:val>
                                            <p:strVal val="#ppt_w"/>
                                          </p:val>
                                        </p:tav>
                                      </p:tavLst>
                                    </p:anim>
                                    <p:anim calcmode="lin" valueType="num">
                                      <p:cBhvr>
                                        <p:cTn id="248" dur="500" fill="hold"/>
                                        <p:tgtEl>
                                          <p:spTgt spid="62"/>
                                        </p:tgtEl>
                                        <p:attrNameLst>
                                          <p:attrName>ppt_h</p:attrName>
                                        </p:attrNameLst>
                                      </p:cBhvr>
                                      <p:tavLst>
                                        <p:tav tm="0">
                                          <p:val>
                                            <p:fltVal val="0"/>
                                          </p:val>
                                        </p:tav>
                                        <p:tav tm="100000">
                                          <p:val>
                                            <p:strVal val="#ppt_h"/>
                                          </p:val>
                                        </p:tav>
                                      </p:tavLst>
                                    </p:anim>
                                    <p:animEffect transition="in" filter="fade">
                                      <p:cBhvr>
                                        <p:cTn id="249" dur="500"/>
                                        <p:tgtEl>
                                          <p:spTgt spid="62"/>
                                        </p:tgtEl>
                                      </p:cBhvr>
                                    </p:animEffect>
                                  </p:childTnLst>
                                </p:cTn>
                              </p:par>
                            </p:childTnLst>
                          </p:cTn>
                        </p:par>
                        <p:par>
                          <p:cTn id="250" fill="hold">
                            <p:stCondLst>
                              <p:cond delay="18000"/>
                            </p:stCondLst>
                            <p:childTnLst>
                              <p:par>
                                <p:cTn id="251" presetID="22" presetClass="entr" presetSubtype="1" fill="hold" nodeType="afterEffect">
                                  <p:stCondLst>
                                    <p:cond delay="0"/>
                                  </p:stCondLst>
                                  <p:childTnLst>
                                    <p:set>
                                      <p:cBhvr>
                                        <p:cTn id="252" dur="1" fill="hold">
                                          <p:stCondLst>
                                            <p:cond delay="0"/>
                                          </p:stCondLst>
                                        </p:cTn>
                                        <p:tgtEl>
                                          <p:spTgt spid="60"/>
                                        </p:tgtEl>
                                        <p:attrNameLst>
                                          <p:attrName>style.visibility</p:attrName>
                                        </p:attrNameLst>
                                      </p:cBhvr>
                                      <p:to>
                                        <p:strVal val="visible"/>
                                      </p:to>
                                    </p:set>
                                    <p:animEffect transition="in" filter="wipe(up)">
                                      <p:cBhvr>
                                        <p:cTn id="253" dur="250"/>
                                        <p:tgtEl>
                                          <p:spTgt spid="60"/>
                                        </p:tgtEl>
                                      </p:cBhvr>
                                    </p:animEffect>
                                  </p:childTnLst>
                                </p:cTn>
                              </p:par>
                            </p:childTnLst>
                          </p:cTn>
                        </p:par>
                        <p:par>
                          <p:cTn id="254" fill="hold">
                            <p:stCondLst>
                              <p:cond delay="18250"/>
                            </p:stCondLst>
                            <p:childTnLst>
                              <p:par>
                                <p:cTn id="255" presetID="53" presetClass="entr" presetSubtype="16" fill="hold" grpId="0" nodeType="afterEffect">
                                  <p:stCondLst>
                                    <p:cond delay="0"/>
                                  </p:stCondLst>
                                  <p:childTnLst>
                                    <p:set>
                                      <p:cBhvr>
                                        <p:cTn id="256" dur="1" fill="hold">
                                          <p:stCondLst>
                                            <p:cond delay="0"/>
                                          </p:stCondLst>
                                        </p:cTn>
                                        <p:tgtEl>
                                          <p:spTgt spid="61"/>
                                        </p:tgtEl>
                                        <p:attrNameLst>
                                          <p:attrName>style.visibility</p:attrName>
                                        </p:attrNameLst>
                                      </p:cBhvr>
                                      <p:to>
                                        <p:strVal val="visible"/>
                                      </p:to>
                                    </p:set>
                                    <p:anim calcmode="lin" valueType="num">
                                      <p:cBhvr>
                                        <p:cTn id="257" dur="500" fill="hold"/>
                                        <p:tgtEl>
                                          <p:spTgt spid="61"/>
                                        </p:tgtEl>
                                        <p:attrNameLst>
                                          <p:attrName>ppt_w</p:attrName>
                                        </p:attrNameLst>
                                      </p:cBhvr>
                                      <p:tavLst>
                                        <p:tav tm="0">
                                          <p:val>
                                            <p:fltVal val="0"/>
                                          </p:val>
                                        </p:tav>
                                        <p:tav tm="100000">
                                          <p:val>
                                            <p:strVal val="#ppt_w"/>
                                          </p:val>
                                        </p:tav>
                                      </p:tavLst>
                                    </p:anim>
                                    <p:anim calcmode="lin" valueType="num">
                                      <p:cBhvr>
                                        <p:cTn id="258" dur="500" fill="hold"/>
                                        <p:tgtEl>
                                          <p:spTgt spid="61"/>
                                        </p:tgtEl>
                                        <p:attrNameLst>
                                          <p:attrName>ppt_h</p:attrName>
                                        </p:attrNameLst>
                                      </p:cBhvr>
                                      <p:tavLst>
                                        <p:tav tm="0">
                                          <p:val>
                                            <p:fltVal val="0"/>
                                          </p:val>
                                        </p:tav>
                                        <p:tav tm="100000">
                                          <p:val>
                                            <p:strVal val="#ppt_h"/>
                                          </p:val>
                                        </p:tav>
                                      </p:tavLst>
                                    </p:anim>
                                    <p:animEffect transition="in" filter="fade">
                                      <p:cBhvr>
                                        <p:cTn id="259" dur="500"/>
                                        <p:tgtEl>
                                          <p:spTgt spid="61"/>
                                        </p:tgtEl>
                                      </p:cBhvr>
                                    </p:animEffect>
                                  </p:childTnLst>
                                </p:cTn>
                              </p:par>
                            </p:childTnLst>
                          </p:cTn>
                        </p:par>
                        <p:par>
                          <p:cTn id="260" fill="hold">
                            <p:stCondLst>
                              <p:cond delay="18750"/>
                            </p:stCondLst>
                            <p:childTnLst>
                              <p:par>
                                <p:cTn id="261" presetID="2" presetClass="entr" presetSubtype="4" fill="hold" grpId="0" nodeType="afterEffect">
                                  <p:stCondLst>
                                    <p:cond delay="0"/>
                                  </p:stCondLst>
                                  <p:childTnLst>
                                    <p:set>
                                      <p:cBhvr>
                                        <p:cTn id="262" dur="1" fill="hold">
                                          <p:stCondLst>
                                            <p:cond delay="0"/>
                                          </p:stCondLst>
                                        </p:cTn>
                                        <p:tgtEl>
                                          <p:spTgt spid="86"/>
                                        </p:tgtEl>
                                        <p:attrNameLst>
                                          <p:attrName>style.visibility</p:attrName>
                                        </p:attrNameLst>
                                      </p:cBhvr>
                                      <p:to>
                                        <p:strVal val="visible"/>
                                      </p:to>
                                    </p:set>
                                    <p:anim calcmode="lin" valueType="num">
                                      <p:cBhvr additive="base">
                                        <p:cTn id="263" dur="500" fill="hold"/>
                                        <p:tgtEl>
                                          <p:spTgt spid="86"/>
                                        </p:tgtEl>
                                        <p:attrNameLst>
                                          <p:attrName>ppt_x</p:attrName>
                                        </p:attrNameLst>
                                      </p:cBhvr>
                                      <p:tavLst>
                                        <p:tav tm="0">
                                          <p:val>
                                            <p:strVal val="#ppt_x"/>
                                          </p:val>
                                        </p:tav>
                                        <p:tav tm="100000">
                                          <p:val>
                                            <p:strVal val="#ppt_x"/>
                                          </p:val>
                                        </p:tav>
                                      </p:tavLst>
                                    </p:anim>
                                    <p:anim calcmode="lin" valueType="num">
                                      <p:cBhvr additive="base">
                                        <p:cTn id="264" dur="500" fill="hold"/>
                                        <p:tgtEl>
                                          <p:spTgt spid="86"/>
                                        </p:tgtEl>
                                        <p:attrNameLst>
                                          <p:attrName>ppt_y</p:attrName>
                                        </p:attrNameLst>
                                      </p:cBhvr>
                                      <p:tavLst>
                                        <p:tav tm="0">
                                          <p:val>
                                            <p:strVal val="1+#ppt_h/2"/>
                                          </p:val>
                                        </p:tav>
                                        <p:tav tm="100000">
                                          <p:val>
                                            <p:strVal val="#ppt_y"/>
                                          </p:val>
                                        </p:tav>
                                      </p:tavLst>
                                    </p:anim>
                                  </p:childTnLst>
                                </p:cTn>
                              </p:par>
                            </p:childTnLst>
                          </p:cTn>
                        </p:par>
                        <p:par>
                          <p:cTn id="265" fill="hold">
                            <p:stCondLst>
                              <p:cond delay="19250"/>
                            </p:stCondLst>
                            <p:childTnLst>
                              <p:par>
                                <p:cTn id="266" presetID="22" presetClass="entr" presetSubtype="8" fill="hold" nodeType="afterEffect">
                                  <p:stCondLst>
                                    <p:cond delay="0"/>
                                  </p:stCondLst>
                                  <p:childTnLst>
                                    <p:set>
                                      <p:cBhvr>
                                        <p:cTn id="267" dur="1" fill="hold">
                                          <p:stCondLst>
                                            <p:cond delay="0"/>
                                          </p:stCondLst>
                                        </p:cTn>
                                        <p:tgtEl>
                                          <p:spTgt spid="74"/>
                                        </p:tgtEl>
                                        <p:attrNameLst>
                                          <p:attrName>style.visibility</p:attrName>
                                        </p:attrNameLst>
                                      </p:cBhvr>
                                      <p:to>
                                        <p:strVal val="visible"/>
                                      </p:to>
                                    </p:set>
                                    <p:animEffect transition="in" filter="wipe(left)">
                                      <p:cBhvr>
                                        <p:cTn id="268"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13" grpId="0" animBg="1"/>
      <p:bldP spid="15" grpId="0"/>
      <p:bldP spid="16" grpId="0"/>
      <p:bldP spid="43" grpId="0" animBg="1"/>
      <p:bldP spid="44" grpId="0" animBg="1"/>
      <p:bldP spid="45" grpId="0" animBg="1"/>
      <p:bldP spid="47" grpId="0" animBg="1"/>
      <p:bldP spid="48" grpId="0" animBg="1"/>
      <p:bldP spid="49" grpId="0"/>
      <p:bldP spid="50" grpId="0"/>
      <p:bldP spid="64" grpId="0" animBg="1"/>
      <p:bldP spid="65" grpId="0" animBg="1"/>
      <p:bldP spid="66" grpId="0" animBg="1"/>
      <p:bldP spid="68" grpId="0" animBg="1"/>
      <p:bldP spid="69" grpId="0" animBg="1"/>
      <p:bldP spid="70" grpId="0"/>
      <p:bldP spid="71" grpId="0"/>
      <p:bldP spid="75" grpId="0" animBg="1"/>
      <p:bldP spid="76" grpId="0" animBg="1"/>
      <p:bldP spid="77" grpId="0" animBg="1"/>
      <p:bldP spid="79" grpId="0" animBg="1"/>
      <p:bldP spid="80" grpId="0" animBg="1"/>
      <p:bldP spid="81" grpId="0"/>
      <p:bldP spid="82" grpId="0"/>
      <p:bldP spid="55" grpId="0" animBg="1"/>
      <p:bldP spid="56" grpId="0" animBg="1"/>
      <p:bldP spid="59" grpId="0" animBg="1"/>
      <p:bldP spid="61" grpId="0" animBg="1"/>
      <p:bldP spid="62" grpId="0" animBg="1"/>
      <p:bldP spid="63" grpId="0"/>
      <p:bldP spid="8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57F6D60-C86A-0E43-B4CE-45ED5C3C9574}"/>
              </a:ext>
            </a:extLst>
          </p:cNvPr>
          <p:cNvSpPr txBox="1">
            <a:spLocks/>
          </p:cNvSpPr>
          <p:nvPr/>
        </p:nvSpPr>
        <p:spPr>
          <a:xfrm>
            <a:off x="2448247" y="1461528"/>
            <a:ext cx="7295507" cy="3703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000" dirty="0"/>
            </a:br>
            <a:r>
              <a:rPr lang="en-US" sz="3200" dirty="0"/>
              <a:t>“Two hundred fifty years of slavery. Ninety years of Jim Crow. Sixty years of separate but equal. Thirty-five years of racist housing policy. Until we reckon with our compounding moral debts, America will never be whole.”</a:t>
            </a:r>
            <a:br>
              <a:rPr lang="en-US" sz="3000" i="1" dirty="0"/>
            </a:br>
            <a:r>
              <a:rPr lang="en-US" sz="3000" i="1" dirty="0"/>
              <a:t>				</a:t>
            </a:r>
            <a:endParaRPr lang="en-US" sz="3000" dirty="0"/>
          </a:p>
        </p:txBody>
      </p:sp>
      <p:sp>
        <p:nvSpPr>
          <p:cNvPr id="6" name="TextBox 5">
            <a:extLst>
              <a:ext uri="{FF2B5EF4-FFF2-40B4-BE49-F238E27FC236}">
                <a16:creationId xmlns:a16="http://schemas.microsoft.com/office/drawing/2014/main" id="{62968BE3-8722-7643-9B77-D15C3B27D87E}"/>
              </a:ext>
            </a:extLst>
          </p:cNvPr>
          <p:cNvSpPr txBox="1"/>
          <p:nvPr/>
        </p:nvSpPr>
        <p:spPr>
          <a:xfrm>
            <a:off x="4457700" y="4596253"/>
            <a:ext cx="5286053" cy="800219"/>
          </a:xfrm>
          <a:prstGeom prst="rect">
            <a:avLst/>
          </a:prstGeom>
          <a:noFill/>
        </p:spPr>
        <p:txBody>
          <a:bodyPr wrap="square" rtlCol="0">
            <a:spAutoFit/>
          </a:bodyPr>
          <a:lstStyle/>
          <a:p>
            <a:pPr marL="457200" indent="-457200" algn="r">
              <a:buFontTx/>
              <a:buChar char="-"/>
            </a:pPr>
            <a:r>
              <a:rPr lang="en-US" sz="2800" dirty="0">
                <a:latin typeface="+mj-lt"/>
              </a:rPr>
              <a:t>Ta-Nehisi Coates</a:t>
            </a:r>
          </a:p>
          <a:p>
            <a:pPr algn="r"/>
            <a:r>
              <a:rPr lang="en-US" i="1" dirty="0">
                <a:latin typeface="+mj-lt"/>
              </a:rPr>
              <a:t>Award-winning author &amp; journalist</a:t>
            </a:r>
          </a:p>
        </p:txBody>
      </p:sp>
      <p:sp>
        <p:nvSpPr>
          <p:cNvPr id="8" name="Double Brace 7">
            <a:extLst>
              <a:ext uri="{FF2B5EF4-FFF2-40B4-BE49-F238E27FC236}">
                <a16:creationId xmlns:a16="http://schemas.microsoft.com/office/drawing/2014/main" id="{23B08748-C670-514B-984B-CFF04262C988}"/>
              </a:ext>
            </a:extLst>
          </p:cNvPr>
          <p:cNvSpPr/>
          <p:nvPr/>
        </p:nvSpPr>
        <p:spPr>
          <a:xfrm>
            <a:off x="1771651" y="1497985"/>
            <a:ext cx="8586787" cy="4110597"/>
          </a:xfrm>
          <a:prstGeom prst="bracePair">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2">
            <a:extLst>
              <a:ext uri="{FF2B5EF4-FFF2-40B4-BE49-F238E27FC236}">
                <a16:creationId xmlns:a16="http://schemas.microsoft.com/office/drawing/2014/main" id="{8C1B9AF7-C164-4FAF-89DA-E6964D8E604C}"/>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Historical Context in the US:</a:t>
            </a:r>
          </a:p>
        </p:txBody>
      </p:sp>
      <p:sp>
        <p:nvSpPr>
          <p:cNvPr id="11" name="Rectangle 10">
            <a:extLst>
              <a:ext uri="{FF2B5EF4-FFF2-40B4-BE49-F238E27FC236}">
                <a16:creationId xmlns:a16="http://schemas.microsoft.com/office/drawing/2014/main" id="{DE73BCFE-A328-46A5-9356-C75522F02849}"/>
              </a:ext>
            </a:extLst>
          </p:cNvPr>
          <p:cNvSpPr/>
          <p:nvPr/>
        </p:nvSpPr>
        <p:spPr>
          <a:xfrm>
            <a:off x="-57150" y="6564288"/>
            <a:ext cx="12249150" cy="32228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3">
            <a:extLst>
              <a:ext uri="{FF2B5EF4-FFF2-40B4-BE49-F238E27FC236}">
                <a16:creationId xmlns:a16="http://schemas.microsoft.com/office/drawing/2014/main" id="{BC2DED58-0E13-4A73-9755-54401B4EEBB0}"/>
              </a:ext>
            </a:extLst>
          </p:cNvPr>
          <p:cNvSpPr txBox="1">
            <a:spLocks/>
          </p:cNvSpPr>
          <p:nvPr/>
        </p:nvSpPr>
        <p:spPr>
          <a:xfrm>
            <a:off x="141354" y="6492155"/>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Camille Robinson</a:t>
            </a:r>
            <a:r>
              <a:rPr kumimoji="0" lang="en-US" sz="9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MPH</a:t>
            </a: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15030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135B29-9F66-4647-8195-4465F5E3B1D6}"/>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Impact of Racism on Health</a:t>
            </a:r>
          </a:p>
        </p:txBody>
      </p:sp>
      <p:pic>
        <p:nvPicPr>
          <p:cNvPr id="6" name="Picture 5" descr="A picture containing text, book, photo, person&#10;&#10;Description automatically generated">
            <a:extLst>
              <a:ext uri="{FF2B5EF4-FFF2-40B4-BE49-F238E27FC236}">
                <a16:creationId xmlns:a16="http://schemas.microsoft.com/office/drawing/2014/main" id="{A126520A-D278-4182-B25C-8FB2C93AAD76}"/>
              </a:ext>
            </a:extLst>
          </p:cNvPr>
          <p:cNvPicPr>
            <a:picLocks noChangeAspect="1"/>
          </p:cNvPicPr>
          <p:nvPr/>
        </p:nvPicPr>
        <p:blipFill>
          <a:blip r:embed="rId3"/>
          <a:stretch>
            <a:fillRect/>
          </a:stretch>
        </p:blipFill>
        <p:spPr>
          <a:xfrm>
            <a:off x="508662" y="1897083"/>
            <a:ext cx="2969619" cy="4258762"/>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81F1200-D56B-48C2-A057-F7425CF4ECDE}"/>
              </a:ext>
            </a:extLst>
          </p:cNvPr>
          <p:cNvPicPr>
            <a:picLocks noChangeAspect="1"/>
          </p:cNvPicPr>
          <p:nvPr/>
        </p:nvPicPr>
        <p:blipFill>
          <a:blip r:embed="rId4"/>
          <a:stretch>
            <a:fillRect/>
          </a:stretch>
        </p:blipFill>
        <p:spPr>
          <a:xfrm>
            <a:off x="4103233" y="1897083"/>
            <a:ext cx="3299733" cy="4258762"/>
          </a:xfrm>
          <a:prstGeom prst="rect">
            <a:avLst/>
          </a:prstGeom>
        </p:spPr>
      </p:pic>
      <p:sp>
        <p:nvSpPr>
          <p:cNvPr id="8" name="TextBox 7">
            <a:extLst>
              <a:ext uri="{FF2B5EF4-FFF2-40B4-BE49-F238E27FC236}">
                <a16:creationId xmlns:a16="http://schemas.microsoft.com/office/drawing/2014/main" id="{FEB9B796-8672-4460-A535-432B635E3006}"/>
              </a:ext>
            </a:extLst>
          </p:cNvPr>
          <p:cNvSpPr txBox="1"/>
          <p:nvPr/>
        </p:nvSpPr>
        <p:spPr>
          <a:xfrm>
            <a:off x="581192" y="6265531"/>
            <a:ext cx="289708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2003 IOM Report</a:t>
            </a:r>
          </a:p>
        </p:txBody>
      </p:sp>
      <p:sp>
        <p:nvSpPr>
          <p:cNvPr id="9" name="TextBox 8">
            <a:extLst>
              <a:ext uri="{FF2B5EF4-FFF2-40B4-BE49-F238E27FC236}">
                <a16:creationId xmlns:a16="http://schemas.microsoft.com/office/drawing/2014/main" id="{BB79C09D-183A-46DD-8427-66ABD021996D}"/>
              </a:ext>
            </a:extLst>
          </p:cNvPr>
          <p:cNvSpPr txBox="1"/>
          <p:nvPr/>
        </p:nvSpPr>
        <p:spPr>
          <a:xfrm>
            <a:off x="4216965" y="6265531"/>
            <a:ext cx="307226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2009 Pediatrics Supplement</a:t>
            </a:r>
          </a:p>
        </p:txBody>
      </p:sp>
      <p:sp>
        <p:nvSpPr>
          <p:cNvPr id="10" name="TextBox 9">
            <a:extLst>
              <a:ext uri="{FF2B5EF4-FFF2-40B4-BE49-F238E27FC236}">
                <a16:creationId xmlns:a16="http://schemas.microsoft.com/office/drawing/2014/main" id="{46797FB7-548C-49A9-BDBA-11062F57AD3E}"/>
              </a:ext>
            </a:extLst>
          </p:cNvPr>
          <p:cNvSpPr txBox="1"/>
          <p:nvPr/>
        </p:nvSpPr>
        <p:spPr>
          <a:xfrm>
            <a:off x="8238393" y="6265531"/>
            <a:ext cx="307226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2019 AAP Policy Statement</a:t>
            </a:r>
          </a:p>
        </p:txBody>
      </p:sp>
      <p:pic>
        <p:nvPicPr>
          <p:cNvPr id="11" name="Picture 10" descr="A screenshot of a newspaper&#10;&#10;Description automatically generated">
            <a:extLst>
              <a:ext uri="{FF2B5EF4-FFF2-40B4-BE49-F238E27FC236}">
                <a16:creationId xmlns:a16="http://schemas.microsoft.com/office/drawing/2014/main" id="{485D6EAC-F6AB-4290-8AAE-AB3313DD6F3A}"/>
              </a:ext>
            </a:extLst>
          </p:cNvPr>
          <p:cNvPicPr>
            <a:picLocks noChangeAspect="1"/>
          </p:cNvPicPr>
          <p:nvPr/>
        </p:nvPicPr>
        <p:blipFill>
          <a:blip r:embed="rId5"/>
          <a:stretch>
            <a:fillRect/>
          </a:stretch>
        </p:blipFill>
        <p:spPr>
          <a:xfrm>
            <a:off x="8027918" y="1897083"/>
            <a:ext cx="3493221" cy="4258761"/>
          </a:xfrm>
          <a:prstGeom prst="rect">
            <a:avLst/>
          </a:prstGeom>
        </p:spPr>
      </p:pic>
    </p:spTree>
    <p:extLst>
      <p:ext uri="{BB962C8B-B14F-4D97-AF65-F5344CB8AC3E}">
        <p14:creationId xmlns:p14="http://schemas.microsoft.com/office/powerpoint/2010/main" val="1152345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135B29-9F66-4647-8195-4465F5E3B1D6}"/>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Education Matters</a:t>
            </a:r>
          </a:p>
        </p:txBody>
      </p:sp>
      <p:grpSp>
        <p:nvGrpSpPr>
          <p:cNvPr id="12" name="Group 11">
            <a:extLst>
              <a:ext uri="{FF2B5EF4-FFF2-40B4-BE49-F238E27FC236}">
                <a16:creationId xmlns:a16="http://schemas.microsoft.com/office/drawing/2014/main" id="{522550D1-C372-4B0F-A3B4-41A092F7CD47}"/>
              </a:ext>
            </a:extLst>
          </p:cNvPr>
          <p:cNvGrpSpPr/>
          <p:nvPr/>
        </p:nvGrpSpPr>
        <p:grpSpPr>
          <a:xfrm>
            <a:off x="5634924" y="1204554"/>
            <a:ext cx="5461706" cy="2246770"/>
            <a:chOff x="2938463" y="2479807"/>
            <a:chExt cx="7011819" cy="2662238"/>
          </a:xfrm>
        </p:grpSpPr>
        <p:pic>
          <p:nvPicPr>
            <p:cNvPr id="13" name="Graphic 12" descr="Classroom">
              <a:extLst>
                <a:ext uri="{FF2B5EF4-FFF2-40B4-BE49-F238E27FC236}">
                  <a16:creationId xmlns:a16="http://schemas.microsoft.com/office/drawing/2014/main" id="{B6EFD8E0-DED7-47D7-99E7-C4EE0C635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8463" y="2479807"/>
              <a:ext cx="2662238" cy="2662238"/>
            </a:xfrm>
            <a:prstGeom prst="rect">
              <a:avLst/>
            </a:prstGeom>
          </p:spPr>
        </p:pic>
        <p:pic>
          <p:nvPicPr>
            <p:cNvPr id="14" name="Graphic 13" descr="Handcuffs">
              <a:extLst>
                <a:ext uri="{FF2B5EF4-FFF2-40B4-BE49-F238E27FC236}">
                  <a16:creationId xmlns:a16="http://schemas.microsoft.com/office/drawing/2014/main" id="{7907B707-CA7B-4F87-A455-1F1C000269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8044" y="2479807"/>
              <a:ext cx="2662238" cy="2662238"/>
            </a:xfrm>
            <a:prstGeom prst="rect">
              <a:avLst/>
            </a:prstGeom>
          </p:spPr>
        </p:pic>
        <p:sp>
          <p:nvSpPr>
            <p:cNvPr id="15" name="Right Arrow 18">
              <a:extLst>
                <a:ext uri="{FF2B5EF4-FFF2-40B4-BE49-F238E27FC236}">
                  <a16:creationId xmlns:a16="http://schemas.microsoft.com/office/drawing/2014/main" id="{9CB35F45-8618-451B-B2B1-2CFC9A27D6A2}"/>
                </a:ext>
              </a:extLst>
            </p:cNvPr>
            <p:cNvSpPr/>
            <p:nvPr/>
          </p:nvSpPr>
          <p:spPr>
            <a:xfrm>
              <a:off x="5715000" y="3429000"/>
              <a:ext cx="1573044" cy="38192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4E1FB21-2332-45BE-A81B-F7B1EE8E7ACE}"/>
              </a:ext>
            </a:extLst>
          </p:cNvPr>
          <p:cNvSpPr txBox="1"/>
          <p:nvPr/>
        </p:nvSpPr>
        <p:spPr>
          <a:xfrm>
            <a:off x="-4233" y="1520410"/>
            <a:ext cx="5345490" cy="3170099"/>
          </a:xfrm>
          <a:prstGeom prst="rect">
            <a:avLst/>
          </a:prstGeom>
          <a:noFill/>
        </p:spPr>
        <p:txBody>
          <a:bodyPr wrap="square" rtlCol="0">
            <a:spAutoFit/>
          </a:bodyPr>
          <a:lstStyle/>
          <a:p>
            <a:r>
              <a:rPr lang="en-US" sz="2000" u="sng" dirty="0">
                <a:latin typeface="Arial" panose="020B0604020202020204" pitchFamily="34" charset="0"/>
                <a:cs typeface="Arial" panose="020B0604020202020204" pitchFamily="34" charset="0"/>
              </a:rPr>
              <a:t>How education impacts health:</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Income opportunities and resources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Healthier neighborhoods</a:t>
            </a:r>
          </a:p>
          <a:p>
            <a:pPr marL="742950" lvl="1"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Health knowledge and skills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Social and psychological factors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sense of control, social standing, social networks</a:t>
            </a:r>
          </a:p>
          <a:p>
            <a:endParaRPr lang="en-US"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2C0A75C-C7B3-46EC-B3E5-E1C0B59D14D0}"/>
              </a:ext>
            </a:extLst>
          </p:cNvPr>
          <p:cNvSpPr txBox="1"/>
          <p:nvPr/>
        </p:nvSpPr>
        <p:spPr>
          <a:xfrm>
            <a:off x="5398095" y="3512878"/>
            <a:ext cx="6789672"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Black students face disproportionately harsher punishment than white students in public schools </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18% of preschool population but represent 48% of out-of-school suspensions.</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By 10yo, Black youth are viewed as older (~4.5yrs).</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Black youth (10 – 17yo) make up 44% of the population in juvenile (in)justice system.</a:t>
            </a:r>
            <a:r>
              <a:rPr lang="en-US" baseline="30000"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980B0A9-6A7D-402F-9084-878DC0F670BC}"/>
              </a:ext>
            </a:extLst>
          </p:cNvPr>
          <p:cNvSpPr txBox="1"/>
          <p:nvPr/>
        </p:nvSpPr>
        <p:spPr>
          <a:xfrm>
            <a:off x="160348" y="5979016"/>
            <a:ext cx="5370381" cy="246221"/>
          </a:xfrm>
          <a:prstGeom prst="rect">
            <a:avLst/>
          </a:prstGeom>
          <a:noFill/>
        </p:spPr>
        <p:txBody>
          <a:bodyPr wrap="none" rtlCol="0">
            <a:spAutoFit/>
          </a:bodyPr>
          <a:lstStyle/>
          <a:p>
            <a:r>
              <a:rPr lang="en-US" sz="1000" dirty="0"/>
              <a:t>1. Helping to Ensure Equal Access to Education. U.S. Department of Education’s Office of Civil Rights</a:t>
            </a:r>
          </a:p>
        </p:txBody>
      </p:sp>
      <p:sp>
        <p:nvSpPr>
          <p:cNvPr id="19" name="TextBox 18">
            <a:extLst>
              <a:ext uri="{FF2B5EF4-FFF2-40B4-BE49-F238E27FC236}">
                <a16:creationId xmlns:a16="http://schemas.microsoft.com/office/drawing/2014/main" id="{BB633374-7FC0-44D9-9285-E8D3A7A5FE3D}"/>
              </a:ext>
            </a:extLst>
          </p:cNvPr>
          <p:cNvSpPr txBox="1"/>
          <p:nvPr/>
        </p:nvSpPr>
        <p:spPr>
          <a:xfrm>
            <a:off x="160348" y="6225237"/>
            <a:ext cx="8911414" cy="246221"/>
          </a:xfrm>
          <a:prstGeom prst="rect">
            <a:avLst/>
          </a:prstGeom>
          <a:noFill/>
        </p:spPr>
        <p:txBody>
          <a:bodyPr wrap="none" rtlCol="0">
            <a:spAutoFit/>
          </a:bodyPr>
          <a:lstStyle/>
          <a:p>
            <a:r>
              <a:rPr lang="en-US" sz="1000" dirty="0"/>
              <a:t>2. Phillip A. Goff, Matthew C. Jackson et. al. The Essence of innocence:  Consequences of Dehumanizing Black Children</a:t>
            </a:r>
            <a:r>
              <a:rPr lang="en-US" sz="1000" i="1" dirty="0"/>
              <a:t>. Journal of Personality and Social Psychology</a:t>
            </a:r>
            <a:r>
              <a:rPr lang="en-US" sz="1000" dirty="0"/>
              <a:t> 2014</a:t>
            </a:r>
            <a:endParaRPr lang="en-US" sz="1000" i="1" dirty="0"/>
          </a:p>
        </p:txBody>
      </p:sp>
      <p:sp>
        <p:nvSpPr>
          <p:cNvPr id="20" name="TextBox 19">
            <a:extLst>
              <a:ext uri="{FF2B5EF4-FFF2-40B4-BE49-F238E27FC236}">
                <a16:creationId xmlns:a16="http://schemas.microsoft.com/office/drawing/2014/main" id="{C69BA1EB-1649-4E26-823A-B8E4DA17D3AA}"/>
              </a:ext>
            </a:extLst>
          </p:cNvPr>
          <p:cNvSpPr txBox="1"/>
          <p:nvPr/>
        </p:nvSpPr>
        <p:spPr>
          <a:xfrm>
            <a:off x="160348" y="6468795"/>
            <a:ext cx="5094663" cy="246221"/>
          </a:xfrm>
          <a:prstGeom prst="rect">
            <a:avLst/>
          </a:prstGeom>
          <a:noFill/>
        </p:spPr>
        <p:txBody>
          <a:bodyPr wrap="square" rtlCol="0">
            <a:spAutoFit/>
          </a:bodyPr>
          <a:lstStyle/>
          <a:p>
            <a:r>
              <a:rPr lang="en-US" sz="1000" dirty="0"/>
              <a:t>3. The Sentencing Project: Black Disparities in Youth Incarceration (2015)</a:t>
            </a:r>
          </a:p>
        </p:txBody>
      </p:sp>
    </p:spTree>
    <p:extLst>
      <p:ext uri="{BB962C8B-B14F-4D97-AF65-F5344CB8AC3E}">
        <p14:creationId xmlns:p14="http://schemas.microsoft.com/office/powerpoint/2010/main" val="5663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1E9D01A-D4BA-428B-BFFA-1CE340143106}"/>
              </a:ext>
            </a:extLst>
          </p:cNvPr>
          <p:cNvGrpSpPr/>
          <p:nvPr/>
        </p:nvGrpSpPr>
        <p:grpSpPr>
          <a:xfrm>
            <a:off x="4055533" y="3429000"/>
            <a:ext cx="3710567" cy="3962400"/>
            <a:chOff x="1105187" y="3595356"/>
            <a:chExt cx="2881773" cy="3222078"/>
          </a:xfrm>
        </p:grpSpPr>
        <p:sp>
          <p:nvSpPr>
            <p:cNvPr id="25" name="Snip and Round Single Corner Rectangle 10">
              <a:extLst>
                <a:ext uri="{FF2B5EF4-FFF2-40B4-BE49-F238E27FC236}">
                  <a16:creationId xmlns:a16="http://schemas.microsoft.com/office/drawing/2014/main" id="{BE047A8E-15A9-4E45-B680-6445A9A3FD0C}"/>
                </a:ext>
              </a:extLst>
            </p:cNvPr>
            <p:cNvSpPr/>
            <p:nvPr/>
          </p:nvSpPr>
          <p:spPr>
            <a:xfrm flipH="1" flipV="1">
              <a:off x="1250949" y="3893542"/>
              <a:ext cx="2736011" cy="2923892"/>
            </a:xfrm>
            <a:prstGeom prst="snipRoundRect">
              <a:avLst>
                <a:gd name="adj1" fmla="val 16667"/>
                <a:gd name="adj2" fmla="val 0"/>
              </a:avLst>
            </a:prstGeom>
            <a:solidFill>
              <a:schemeClr val="tx1">
                <a:alpha val="28000"/>
              </a:schemeClr>
            </a:solidFill>
            <a:ln>
              <a:noFill/>
            </a:ln>
            <a:effectLst>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nip and Round Single Corner Rectangle 8">
              <a:extLst>
                <a:ext uri="{FF2B5EF4-FFF2-40B4-BE49-F238E27FC236}">
                  <a16:creationId xmlns:a16="http://schemas.microsoft.com/office/drawing/2014/main" id="{A8179CF3-C3F2-480E-A0FC-7B9939437B0D}"/>
                </a:ext>
              </a:extLst>
            </p:cNvPr>
            <p:cNvSpPr/>
            <p:nvPr/>
          </p:nvSpPr>
          <p:spPr>
            <a:xfrm flipH="1" flipV="1">
              <a:off x="1105187" y="3595356"/>
              <a:ext cx="2486025" cy="2770925"/>
            </a:xfrm>
            <a:prstGeom prst="snipRoundRect">
              <a:avLst>
                <a:gd name="adj1" fmla="val 16667"/>
                <a:gd name="adj2" fmla="val 0"/>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9">
              <a:extLst>
                <a:ext uri="{FF2B5EF4-FFF2-40B4-BE49-F238E27FC236}">
                  <a16:creationId xmlns:a16="http://schemas.microsoft.com/office/drawing/2014/main" id="{61E60283-F8A3-4390-A35A-8046E685692A}"/>
                </a:ext>
              </a:extLst>
            </p:cNvPr>
            <p:cNvSpPr/>
            <p:nvPr/>
          </p:nvSpPr>
          <p:spPr>
            <a:xfrm flipH="1">
              <a:off x="2711664" y="5978013"/>
              <a:ext cx="867806" cy="410680"/>
            </a:xfrm>
            <a:custGeom>
              <a:avLst/>
              <a:gdLst>
                <a:gd name="connsiteX0" fmla="*/ 0 w 757237"/>
                <a:gd name="connsiteY0" fmla="*/ 342900 h 342900"/>
                <a:gd name="connsiteX1" fmla="*/ 0 w 757237"/>
                <a:gd name="connsiteY1" fmla="*/ 0 h 342900"/>
                <a:gd name="connsiteX2" fmla="*/ 757237 w 757237"/>
                <a:gd name="connsiteY2" fmla="*/ 342900 h 342900"/>
                <a:gd name="connsiteX3" fmla="*/ 0 w 757237"/>
                <a:gd name="connsiteY3" fmla="*/ 342900 h 342900"/>
                <a:gd name="connsiteX0" fmla="*/ 0 w 940117"/>
                <a:gd name="connsiteY0" fmla="*/ 22860 h 342900"/>
                <a:gd name="connsiteX1" fmla="*/ 182880 w 940117"/>
                <a:gd name="connsiteY1" fmla="*/ 0 h 342900"/>
                <a:gd name="connsiteX2" fmla="*/ 940117 w 940117"/>
                <a:gd name="connsiteY2" fmla="*/ 342900 h 342900"/>
                <a:gd name="connsiteX3" fmla="*/ 0 w 940117"/>
                <a:gd name="connsiteY3" fmla="*/ 22860 h 342900"/>
                <a:gd name="connsiteX0" fmla="*/ 0 w 940117"/>
                <a:gd name="connsiteY0" fmla="*/ 22860 h 342900"/>
                <a:gd name="connsiteX1" fmla="*/ 182880 w 940117"/>
                <a:gd name="connsiteY1" fmla="*/ 0 h 342900"/>
                <a:gd name="connsiteX2" fmla="*/ 940117 w 940117"/>
                <a:gd name="connsiteY2" fmla="*/ 342900 h 342900"/>
                <a:gd name="connsiteX3" fmla="*/ 0 w 940117"/>
                <a:gd name="connsiteY3" fmla="*/ 22860 h 342900"/>
                <a:gd name="connsiteX0" fmla="*/ 0 w 940117"/>
                <a:gd name="connsiteY0" fmla="*/ 22860 h 342900"/>
                <a:gd name="connsiteX1" fmla="*/ 182880 w 940117"/>
                <a:gd name="connsiteY1" fmla="*/ 0 h 342900"/>
                <a:gd name="connsiteX2" fmla="*/ 940117 w 940117"/>
                <a:gd name="connsiteY2" fmla="*/ 342900 h 342900"/>
                <a:gd name="connsiteX3" fmla="*/ 0 w 940117"/>
                <a:gd name="connsiteY3" fmla="*/ 22860 h 342900"/>
                <a:gd name="connsiteX0" fmla="*/ 0 w 940117"/>
                <a:gd name="connsiteY0" fmla="*/ 41148 h 361188"/>
                <a:gd name="connsiteX1" fmla="*/ 210312 w 940117"/>
                <a:gd name="connsiteY1" fmla="*/ 0 h 361188"/>
                <a:gd name="connsiteX2" fmla="*/ 940117 w 940117"/>
                <a:gd name="connsiteY2" fmla="*/ 361188 h 361188"/>
                <a:gd name="connsiteX3" fmla="*/ 0 w 940117"/>
                <a:gd name="connsiteY3" fmla="*/ 41148 h 361188"/>
                <a:gd name="connsiteX0" fmla="*/ 0 w 912685"/>
                <a:gd name="connsiteY0" fmla="*/ 0 h 438912"/>
                <a:gd name="connsiteX1" fmla="*/ 182880 w 912685"/>
                <a:gd name="connsiteY1" fmla="*/ 77724 h 438912"/>
                <a:gd name="connsiteX2" fmla="*/ 912685 w 912685"/>
                <a:gd name="connsiteY2" fmla="*/ 438912 h 438912"/>
                <a:gd name="connsiteX3" fmla="*/ 0 w 912685"/>
                <a:gd name="connsiteY3" fmla="*/ 0 h 438912"/>
                <a:gd name="connsiteX0" fmla="*/ 0 w 912685"/>
                <a:gd name="connsiteY0" fmla="*/ 0 h 438912"/>
                <a:gd name="connsiteX1" fmla="*/ 182880 w 912685"/>
                <a:gd name="connsiteY1" fmla="*/ 77724 h 438912"/>
                <a:gd name="connsiteX2" fmla="*/ 912685 w 912685"/>
                <a:gd name="connsiteY2" fmla="*/ 438912 h 438912"/>
                <a:gd name="connsiteX3" fmla="*/ 0 w 912685"/>
                <a:gd name="connsiteY3" fmla="*/ 0 h 438912"/>
                <a:gd name="connsiteX0" fmla="*/ 0 w 912685"/>
                <a:gd name="connsiteY0" fmla="*/ 0 h 438912"/>
                <a:gd name="connsiteX1" fmla="*/ 182880 w 912685"/>
                <a:gd name="connsiteY1" fmla="*/ 77724 h 438912"/>
                <a:gd name="connsiteX2" fmla="*/ 912685 w 912685"/>
                <a:gd name="connsiteY2" fmla="*/ 438912 h 438912"/>
                <a:gd name="connsiteX3" fmla="*/ 0 w 912685"/>
                <a:gd name="connsiteY3" fmla="*/ 0 h 438912"/>
                <a:gd name="connsiteX0" fmla="*/ 0 w 912685"/>
                <a:gd name="connsiteY0" fmla="*/ 0 h 438912"/>
                <a:gd name="connsiteX1" fmla="*/ 297180 w 912685"/>
                <a:gd name="connsiteY1" fmla="*/ 57553 h 438912"/>
                <a:gd name="connsiteX2" fmla="*/ 912685 w 912685"/>
                <a:gd name="connsiteY2" fmla="*/ 438912 h 438912"/>
                <a:gd name="connsiteX3" fmla="*/ 0 w 912685"/>
                <a:gd name="connsiteY3" fmla="*/ 0 h 438912"/>
                <a:gd name="connsiteX0" fmla="*/ 0 w 764767"/>
                <a:gd name="connsiteY0" fmla="*/ 0 h 438912"/>
                <a:gd name="connsiteX1" fmla="*/ 297180 w 764767"/>
                <a:gd name="connsiteY1" fmla="*/ 57553 h 438912"/>
                <a:gd name="connsiteX2" fmla="*/ 764767 w 764767"/>
                <a:gd name="connsiteY2" fmla="*/ 438912 h 438912"/>
                <a:gd name="connsiteX3" fmla="*/ 0 w 764767"/>
                <a:gd name="connsiteY3" fmla="*/ 0 h 438912"/>
                <a:gd name="connsiteX0" fmla="*/ 0 w 798384"/>
                <a:gd name="connsiteY0" fmla="*/ 0 h 396866"/>
                <a:gd name="connsiteX1" fmla="*/ 297180 w 798384"/>
                <a:gd name="connsiteY1" fmla="*/ 57553 h 396866"/>
                <a:gd name="connsiteX2" fmla="*/ 798384 w 798384"/>
                <a:gd name="connsiteY2" fmla="*/ 396866 h 396866"/>
                <a:gd name="connsiteX3" fmla="*/ 0 w 798384"/>
                <a:gd name="connsiteY3" fmla="*/ 0 h 396866"/>
                <a:gd name="connsiteX0" fmla="*/ 0 w 798384"/>
                <a:gd name="connsiteY0" fmla="*/ 0 h 406604"/>
                <a:gd name="connsiteX1" fmla="*/ 297180 w 798384"/>
                <a:gd name="connsiteY1" fmla="*/ 57553 h 406604"/>
                <a:gd name="connsiteX2" fmla="*/ 798384 w 798384"/>
                <a:gd name="connsiteY2" fmla="*/ 396866 h 406604"/>
                <a:gd name="connsiteX3" fmla="*/ 0 w 798384"/>
                <a:gd name="connsiteY3" fmla="*/ 0 h 406604"/>
                <a:gd name="connsiteX0" fmla="*/ 0 w 798384"/>
                <a:gd name="connsiteY0" fmla="*/ 0 h 406604"/>
                <a:gd name="connsiteX1" fmla="*/ 297180 w 798384"/>
                <a:gd name="connsiteY1" fmla="*/ 57553 h 406604"/>
                <a:gd name="connsiteX2" fmla="*/ 798384 w 798384"/>
                <a:gd name="connsiteY2" fmla="*/ 396866 h 406604"/>
                <a:gd name="connsiteX3" fmla="*/ 0 w 798384"/>
                <a:gd name="connsiteY3" fmla="*/ 0 h 406604"/>
                <a:gd name="connsiteX0" fmla="*/ 0 w 798384"/>
                <a:gd name="connsiteY0" fmla="*/ 0 h 406604"/>
                <a:gd name="connsiteX1" fmla="*/ 344244 w 798384"/>
                <a:gd name="connsiteY1" fmla="*/ 33527 h 406604"/>
                <a:gd name="connsiteX2" fmla="*/ 798384 w 798384"/>
                <a:gd name="connsiteY2" fmla="*/ 396866 h 406604"/>
                <a:gd name="connsiteX3" fmla="*/ 0 w 798384"/>
                <a:gd name="connsiteY3" fmla="*/ 0 h 406604"/>
                <a:gd name="connsiteX0" fmla="*/ 0 w 857378"/>
                <a:gd name="connsiteY0" fmla="*/ 0 h 432001"/>
                <a:gd name="connsiteX1" fmla="*/ 344244 w 857378"/>
                <a:gd name="connsiteY1" fmla="*/ 33527 h 432001"/>
                <a:gd name="connsiteX2" fmla="*/ 857378 w 857378"/>
                <a:gd name="connsiteY2" fmla="*/ 432001 h 432001"/>
                <a:gd name="connsiteX3" fmla="*/ 0 w 857378"/>
                <a:gd name="connsiteY3" fmla="*/ 0 h 432001"/>
                <a:gd name="connsiteX0" fmla="*/ 0 w 906540"/>
                <a:gd name="connsiteY0" fmla="*/ 0 h 484704"/>
                <a:gd name="connsiteX1" fmla="*/ 393406 w 906540"/>
                <a:gd name="connsiteY1" fmla="*/ 86230 h 484704"/>
                <a:gd name="connsiteX2" fmla="*/ 906540 w 906540"/>
                <a:gd name="connsiteY2" fmla="*/ 484704 h 484704"/>
                <a:gd name="connsiteX3" fmla="*/ 0 w 906540"/>
                <a:gd name="connsiteY3" fmla="*/ 0 h 484704"/>
                <a:gd name="connsiteX0" fmla="*/ 0 w 857378"/>
                <a:gd name="connsiteY0" fmla="*/ 0 h 493488"/>
                <a:gd name="connsiteX1" fmla="*/ 344244 w 857378"/>
                <a:gd name="connsiteY1" fmla="*/ 95014 h 493488"/>
                <a:gd name="connsiteX2" fmla="*/ 857378 w 857378"/>
                <a:gd name="connsiteY2" fmla="*/ 493488 h 493488"/>
                <a:gd name="connsiteX3" fmla="*/ 0 w 857378"/>
                <a:gd name="connsiteY3" fmla="*/ 0 h 493488"/>
                <a:gd name="connsiteX0" fmla="*/ 21332 w 878710"/>
                <a:gd name="connsiteY0" fmla="*/ 0 h 499091"/>
                <a:gd name="connsiteX1" fmla="*/ 365576 w 878710"/>
                <a:gd name="connsiteY1" fmla="*/ 95014 h 499091"/>
                <a:gd name="connsiteX2" fmla="*/ 878710 w 878710"/>
                <a:gd name="connsiteY2" fmla="*/ 493488 h 499091"/>
                <a:gd name="connsiteX3" fmla="*/ 131329 w 878710"/>
                <a:gd name="connsiteY3" fmla="*/ 335834 h 499091"/>
                <a:gd name="connsiteX4" fmla="*/ 21332 w 878710"/>
                <a:gd name="connsiteY4" fmla="*/ 0 h 499091"/>
                <a:gd name="connsiteX0" fmla="*/ 11309 w 868687"/>
                <a:gd name="connsiteY0" fmla="*/ 0 h 499091"/>
                <a:gd name="connsiteX1" fmla="*/ 355553 w 868687"/>
                <a:gd name="connsiteY1" fmla="*/ 95014 h 499091"/>
                <a:gd name="connsiteX2" fmla="*/ 868687 w 868687"/>
                <a:gd name="connsiteY2" fmla="*/ 493488 h 499091"/>
                <a:gd name="connsiteX3" fmla="*/ 121306 w 868687"/>
                <a:gd name="connsiteY3" fmla="*/ 335834 h 499091"/>
                <a:gd name="connsiteX4" fmla="*/ 11309 w 868687"/>
                <a:gd name="connsiteY4" fmla="*/ 0 h 499091"/>
                <a:gd name="connsiteX0" fmla="*/ 11309 w 868687"/>
                <a:gd name="connsiteY0" fmla="*/ 0 h 502148"/>
                <a:gd name="connsiteX1" fmla="*/ 355553 w 868687"/>
                <a:gd name="connsiteY1" fmla="*/ 95014 h 502148"/>
                <a:gd name="connsiteX2" fmla="*/ 868687 w 868687"/>
                <a:gd name="connsiteY2" fmla="*/ 493488 h 502148"/>
                <a:gd name="connsiteX3" fmla="*/ 121306 w 868687"/>
                <a:gd name="connsiteY3" fmla="*/ 335834 h 502148"/>
                <a:gd name="connsiteX4" fmla="*/ 11309 w 868687"/>
                <a:gd name="connsiteY4" fmla="*/ 0 h 502148"/>
                <a:gd name="connsiteX0" fmla="*/ 10428 w 867806"/>
                <a:gd name="connsiteY0" fmla="*/ 0 h 505191"/>
                <a:gd name="connsiteX1" fmla="*/ 354672 w 867806"/>
                <a:gd name="connsiteY1" fmla="*/ 95014 h 505191"/>
                <a:gd name="connsiteX2" fmla="*/ 867806 w 867806"/>
                <a:gd name="connsiteY2" fmla="*/ 493488 h 505191"/>
                <a:gd name="connsiteX3" fmla="*/ 130257 w 867806"/>
                <a:gd name="connsiteY3" fmla="*/ 362185 h 505191"/>
                <a:gd name="connsiteX4" fmla="*/ 10428 w 867806"/>
                <a:gd name="connsiteY4" fmla="*/ 0 h 505191"/>
                <a:gd name="connsiteX0" fmla="*/ 10428 w 867806"/>
                <a:gd name="connsiteY0" fmla="*/ 0 h 465559"/>
                <a:gd name="connsiteX1" fmla="*/ 354672 w 867806"/>
                <a:gd name="connsiteY1" fmla="*/ 95014 h 465559"/>
                <a:gd name="connsiteX2" fmla="*/ 867806 w 867806"/>
                <a:gd name="connsiteY2" fmla="*/ 440785 h 465559"/>
                <a:gd name="connsiteX3" fmla="*/ 130257 w 867806"/>
                <a:gd name="connsiteY3" fmla="*/ 362185 h 465559"/>
                <a:gd name="connsiteX4" fmla="*/ 10428 w 867806"/>
                <a:gd name="connsiteY4" fmla="*/ 0 h 465559"/>
                <a:gd name="connsiteX0" fmla="*/ 10428 w 867806"/>
                <a:gd name="connsiteY0" fmla="*/ 0 h 465559"/>
                <a:gd name="connsiteX1" fmla="*/ 354672 w 867806"/>
                <a:gd name="connsiteY1" fmla="*/ 95014 h 465559"/>
                <a:gd name="connsiteX2" fmla="*/ 867806 w 867806"/>
                <a:gd name="connsiteY2" fmla="*/ 440785 h 465559"/>
                <a:gd name="connsiteX3" fmla="*/ 130257 w 867806"/>
                <a:gd name="connsiteY3" fmla="*/ 362185 h 465559"/>
                <a:gd name="connsiteX4" fmla="*/ 10428 w 867806"/>
                <a:gd name="connsiteY4" fmla="*/ 0 h 465559"/>
                <a:gd name="connsiteX0" fmla="*/ 10428 w 867806"/>
                <a:gd name="connsiteY0" fmla="*/ 0 h 491910"/>
                <a:gd name="connsiteX1" fmla="*/ 354672 w 867806"/>
                <a:gd name="connsiteY1" fmla="*/ 121365 h 491910"/>
                <a:gd name="connsiteX2" fmla="*/ 867806 w 867806"/>
                <a:gd name="connsiteY2" fmla="*/ 467136 h 491910"/>
                <a:gd name="connsiteX3" fmla="*/ 130257 w 867806"/>
                <a:gd name="connsiteY3" fmla="*/ 388536 h 491910"/>
                <a:gd name="connsiteX4" fmla="*/ 10428 w 867806"/>
                <a:gd name="connsiteY4" fmla="*/ 0 h 49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6" h="491910">
                  <a:moveTo>
                    <a:pt x="10428" y="0"/>
                  </a:moveTo>
                  <a:cubicBezTo>
                    <a:pt x="80532" y="102108"/>
                    <a:pt x="241442" y="275468"/>
                    <a:pt x="354672" y="121365"/>
                  </a:cubicBezTo>
                  <a:lnTo>
                    <a:pt x="867806" y="467136"/>
                  </a:lnTo>
                  <a:cubicBezTo>
                    <a:pt x="827126" y="498489"/>
                    <a:pt x="292818" y="523487"/>
                    <a:pt x="130257" y="388536"/>
                  </a:cubicBezTo>
                  <a:cubicBezTo>
                    <a:pt x="56187" y="306288"/>
                    <a:pt x="-30252" y="31353"/>
                    <a:pt x="10428" y="0"/>
                  </a:cubicBezTo>
                  <a:close/>
                </a:path>
              </a:pathLst>
            </a:custGeom>
            <a:solidFill>
              <a:srgbClr val="D1C91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22135B29-9F66-4647-8195-4465F5E3B1D6}"/>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The health &amp; daily lives of minority youth in the US are shaped directly/indirectly by the racism they experience.</a:t>
            </a:r>
          </a:p>
        </p:txBody>
      </p:sp>
      <p:sp>
        <p:nvSpPr>
          <p:cNvPr id="21" name="Content Placeholder 2">
            <a:extLst>
              <a:ext uri="{FF2B5EF4-FFF2-40B4-BE49-F238E27FC236}">
                <a16:creationId xmlns:a16="http://schemas.microsoft.com/office/drawing/2014/main" id="{6579E0E9-D16A-41F8-92BF-4A807A7F1137}"/>
              </a:ext>
            </a:extLst>
          </p:cNvPr>
          <p:cNvSpPr txBox="1">
            <a:spLocks/>
          </p:cNvSpPr>
          <p:nvPr/>
        </p:nvSpPr>
        <p:spPr>
          <a:xfrm>
            <a:off x="0" y="1718901"/>
            <a:ext cx="12192000" cy="12485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Majority of U.S. black and Latino adolescents (as young as 10–12 years old) report experiencing racism and/or discrimination (Only 8% of adolescents did not)</a:t>
            </a:r>
          </a:p>
          <a:p>
            <a:r>
              <a:rPr lang="en-US" sz="2000" dirty="0"/>
              <a:t>Exposure to police violence negatively affects the mental health of black youth and adults</a:t>
            </a:r>
            <a:br>
              <a:rPr lang="en-US" sz="2000" dirty="0"/>
            </a:br>
            <a:endParaRPr lang="en-US" sz="2000" dirty="0"/>
          </a:p>
          <a:p>
            <a:endParaRPr lang="en-US" sz="2000" dirty="0"/>
          </a:p>
          <a:p>
            <a:endParaRPr lang="en-US" sz="2000" dirty="0"/>
          </a:p>
        </p:txBody>
      </p:sp>
      <p:sp>
        <p:nvSpPr>
          <p:cNvPr id="22" name="TextBox 21">
            <a:extLst>
              <a:ext uri="{FF2B5EF4-FFF2-40B4-BE49-F238E27FC236}">
                <a16:creationId xmlns:a16="http://schemas.microsoft.com/office/drawing/2014/main" id="{61DDAB38-8F57-4AF7-AB39-8E1976A3687B}"/>
              </a:ext>
            </a:extLst>
          </p:cNvPr>
          <p:cNvSpPr txBox="1"/>
          <p:nvPr/>
        </p:nvSpPr>
        <p:spPr>
          <a:xfrm>
            <a:off x="4356861" y="3543305"/>
            <a:ext cx="2954057" cy="2985433"/>
          </a:xfrm>
          <a:prstGeom prst="rect">
            <a:avLst/>
          </a:prstGeom>
          <a:noFill/>
        </p:spPr>
        <p:txBody>
          <a:bodyPr wrap="square" rtlCol="0">
            <a:spAutoFit/>
          </a:bodyPr>
          <a:lstStyle/>
          <a:p>
            <a:r>
              <a:rPr lang="en-US" sz="2000" dirty="0"/>
              <a:t>Note:  Also, keep in mind </a:t>
            </a:r>
            <a:r>
              <a:rPr lang="en-US" sz="2000" b="1" dirty="0"/>
              <a:t>intersectionality</a:t>
            </a:r>
            <a:r>
              <a:rPr lang="en-US" sz="2000" dirty="0"/>
              <a:t> for racial/ethnic groups, which is experiencing additional discrimination based on belonging to another disadvantaged group besides race </a:t>
            </a:r>
          </a:p>
          <a:p>
            <a:r>
              <a:rPr lang="en-US" sz="1200" dirty="0"/>
              <a:t>(e.g. gender, religion, disability, sexual and/or gender identity, national origin)</a:t>
            </a:r>
          </a:p>
        </p:txBody>
      </p:sp>
      <p:sp>
        <p:nvSpPr>
          <p:cNvPr id="28" name="Text Placeholder 3">
            <a:extLst>
              <a:ext uri="{FF2B5EF4-FFF2-40B4-BE49-F238E27FC236}">
                <a16:creationId xmlns:a16="http://schemas.microsoft.com/office/drawing/2014/main" id="{698E579A-C1B9-420A-9E5C-9C917480D15A}"/>
              </a:ext>
            </a:extLst>
          </p:cNvPr>
          <p:cNvSpPr txBox="1">
            <a:spLocks/>
          </p:cNvSpPr>
          <p:nvPr/>
        </p:nvSpPr>
        <p:spPr>
          <a:xfrm>
            <a:off x="39413" y="6125941"/>
            <a:ext cx="3862266" cy="710647"/>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err="1">
                <a:solidFill>
                  <a:schemeClr val="tx1"/>
                </a:solidFill>
              </a:rPr>
              <a:t>Kulis</a:t>
            </a:r>
            <a:r>
              <a:rPr lang="en-US" dirty="0">
                <a:solidFill>
                  <a:schemeClr val="tx1"/>
                </a:solidFill>
              </a:rPr>
              <a:t> et al., 2009, J Health Soc </a:t>
            </a:r>
            <a:r>
              <a:rPr lang="en-US" dirty="0" err="1">
                <a:solidFill>
                  <a:schemeClr val="tx1"/>
                </a:solidFill>
              </a:rPr>
              <a:t>Behav</a:t>
            </a:r>
            <a:r>
              <a:rPr lang="en-US" dirty="0">
                <a:solidFill>
                  <a:schemeClr val="tx1"/>
                </a:solidFill>
              </a:rPr>
              <a:t>; Brody et al., 2006, Child Dev; Ang, 2020; </a:t>
            </a:r>
            <a:r>
              <a:rPr lang="en-US" dirty="0" err="1">
                <a:solidFill>
                  <a:schemeClr val="tx1"/>
                </a:solidFill>
              </a:rPr>
              <a:t>Bor</a:t>
            </a:r>
            <a:r>
              <a:rPr lang="en-US" dirty="0">
                <a:solidFill>
                  <a:schemeClr val="tx1"/>
                </a:solidFill>
              </a:rPr>
              <a:t> et al., 2018, Lancet</a:t>
            </a:r>
          </a:p>
        </p:txBody>
      </p:sp>
    </p:spTree>
    <p:extLst>
      <p:ext uri="{BB962C8B-B14F-4D97-AF65-F5344CB8AC3E}">
        <p14:creationId xmlns:p14="http://schemas.microsoft.com/office/powerpoint/2010/main" val="421323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483478"/>
            <a:ext cx="12192000" cy="2020389"/>
          </a:xfrm>
          <a:prstGeom prst="rect">
            <a:avLst/>
          </a:prstGeom>
        </p:spPr>
      </p:pic>
      <p:sp>
        <p:nvSpPr>
          <p:cNvPr id="11" name="TextBox 10">
            <a:extLst>
              <a:ext uri="{FF2B5EF4-FFF2-40B4-BE49-F238E27FC236}">
                <a16:creationId xmlns:a16="http://schemas.microsoft.com/office/drawing/2014/main" id="{D49ED59F-3781-432D-BDB4-52F4F9C348A0}"/>
              </a:ext>
            </a:extLst>
          </p:cNvPr>
          <p:cNvSpPr txBox="1"/>
          <p:nvPr/>
        </p:nvSpPr>
        <p:spPr>
          <a:xfrm>
            <a:off x="4069162" y="6374522"/>
            <a:ext cx="4053674" cy="369332"/>
          </a:xfrm>
          <a:prstGeom prst="rect">
            <a:avLst/>
          </a:prstGeom>
          <a:noFill/>
        </p:spPr>
        <p:txBody>
          <a:bodyPr wrap="none" rtlCol="0">
            <a:spAutoFit/>
          </a:bodyPr>
          <a:lstStyle/>
          <a:p>
            <a:r>
              <a:rPr lang="en-US" dirty="0" err="1">
                <a:solidFill>
                  <a:srgbClr val="E5673E"/>
                </a:solidFill>
              </a:rPr>
              <a:t>amersa.org</a:t>
            </a:r>
            <a:r>
              <a:rPr lang="en-US" dirty="0">
                <a:solidFill>
                  <a:srgbClr val="E5673E"/>
                </a:solidFill>
              </a:rPr>
              <a:t>/resources/</a:t>
            </a:r>
            <a:r>
              <a:rPr lang="en-US" dirty="0" err="1">
                <a:solidFill>
                  <a:srgbClr val="E5673E"/>
                </a:solidFill>
              </a:rPr>
              <a:t>tay</a:t>
            </a:r>
            <a:r>
              <a:rPr lang="en-US" dirty="0">
                <a:solidFill>
                  <a:srgbClr val="E5673E"/>
                </a:solidFill>
              </a:rPr>
              <a:t>-webinar-series</a:t>
            </a:r>
          </a:p>
        </p:txBody>
      </p:sp>
      <p:sp>
        <p:nvSpPr>
          <p:cNvPr id="13" name="TextBox 12">
            <a:extLst>
              <a:ext uri="{FF2B5EF4-FFF2-40B4-BE49-F238E27FC236}">
                <a16:creationId xmlns:a16="http://schemas.microsoft.com/office/drawing/2014/main" id="{072CE877-982C-4856-B1E9-C10D961E65A1}"/>
              </a:ext>
            </a:extLst>
          </p:cNvPr>
          <p:cNvSpPr txBox="1"/>
          <p:nvPr/>
        </p:nvSpPr>
        <p:spPr>
          <a:xfrm>
            <a:off x="952500" y="2503867"/>
            <a:ext cx="10629900" cy="4585871"/>
          </a:xfrm>
          <a:prstGeom prst="rect">
            <a:avLst/>
          </a:prstGeom>
          <a:noFill/>
        </p:spPr>
        <p:txBody>
          <a:bodyPr wrap="square" rtlCol="0">
            <a:spAutoFit/>
          </a:bodyPr>
          <a:lstStyle/>
          <a:p>
            <a:pPr marL="457200" indent="-457200">
              <a:spcBef>
                <a:spcPts val="3000"/>
              </a:spcBef>
              <a:buClr>
                <a:srgbClr val="E5673E"/>
              </a:buClr>
              <a:buFont typeface="+mj-lt"/>
              <a:buAutoNum type="arabicParenR"/>
            </a:pPr>
            <a:r>
              <a:rPr lang="en-US" sz="2000" dirty="0">
                <a:solidFill>
                  <a:schemeClr val="tx1">
                    <a:lumMod val="65000"/>
                    <a:lumOff val="35000"/>
                  </a:schemeClr>
                </a:solidFill>
              </a:rPr>
              <a:t>The Impact of Substance Use on the Developing Adolescent Brain</a:t>
            </a:r>
          </a:p>
          <a:p>
            <a:pPr marL="457200" indent="-457200">
              <a:spcBef>
                <a:spcPts val="3000"/>
              </a:spcBef>
              <a:buClr>
                <a:srgbClr val="E5673E"/>
              </a:buClr>
              <a:buFont typeface="+mj-lt"/>
              <a:buAutoNum type="arabicParenR"/>
            </a:pPr>
            <a:r>
              <a:rPr lang="en-US" sz="2000" dirty="0">
                <a:solidFill>
                  <a:schemeClr val="tx1">
                    <a:lumMod val="65000"/>
                    <a:lumOff val="35000"/>
                  </a:schemeClr>
                </a:solidFill>
              </a:rPr>
              <a:t>Who's Doing What? The Epidemiology of Adolescent Substance Use</a:t>
            </a:r>
          </a:p>
          <a:p>
            <a:pPr marL="457200" indent="-457200">
              <a:spcBef>
                <a:spcPts val="3000"/>
              </a:spcBef>
              <a:buClr>
                <a:srgbClr val="E5673E"/>
              </a:buClr>
              <a:buFont typeface="+mj-lt"/>
              <a:buAutoNum type="arabicParenR"/>
            </a:pPr>
            <a:r>
              <a:rPr lang="en-US" sz="2000" dirty="0">
                <a:solidFill>
                  <a:schemeClr val="tx1">
                    <a:lumMod val="65000"/>
                    <a:lumOff val="35000"/>
                  </a:schemeClr>
                </a:solidFill>
              </a:rPr>
              <a:t>Substance Use Interventions for Adolescents and Transitional Age Youth</a:t>
            </a:r>
          </a:p>
          <a:p>
            <a:pPr marL="457200" indent="-457200">
              <a:spcBef>
                <a:spcPts val="3000"/>
              </a:spcBef>
              <a:buClr>
                <a:srgbClr val="E5673E"/>
              </a:buClr>
              <a:buFont typeface="+mj-lt"/>
              <a:buAutoNum type="arabicParenR"/>
            </a:pPr>
            <a:r>
              <a:rPr lang="en-US" sz="2000" dirty="0">
                <a:solidFill>
                  <a:schemeClr val="tx1">
                    <a:lumMod val="65000"/>
                    <a:lumOff val="35000"/>
                  </a:schemeClr>
                </a:solidFill>
              </a:rPr>
              <a:t>Integrating Stigmatized Loss and Disenfranchised Grief into the SBIRT Model</a:t>
            </a:r>
          </a:p>
          <a:p>
            <a:pPr marL="457200" indent="-457200">
              <a:spcBef>
                <a:spcPts val="3000"/>
              </a:spcBef>
              <a:buClr>
                <a:srgbClr val="E5673E"/>
              </a:buClr>
              <a:buFont typeface="+mj-lt"/>
              <a:buAutoNum type="arabicParenR"/>
            </a:pPr>
            <a:r>
              <a:rPr lang="en-US" sz="2000" dirty="0">
                <a:solidFill>
                  <a:schemeClr val="tx1">
                    <a:lumMod val="65000"/>
                    <a:lumOff val="35000"/>
                  </a:schemeClr>
                </a:solidFill>
              </a:rPr>
              <a:t>Substance Use in Adolescents and Transitional Age Youth: Justice Involvement and Homelessness</a:t>
            </a:r>
          </a:p>
          <a:p>
            <a:pPr marL="457200" indent="-457200" algn="just">
              <a:spcBef>
                <a:spcPts val="3000"/>
              </a:spcBef>
              <a:buClr>
                <a:srgbClr val="E5673E"/>
              </a:buClr>
              <a:buFont typeface="+mj-lt"/>
              <a:buAutoNum type="arabicParenR"/>
            </a:pPr>
            <a:r>
              <a:rPr lang="en-US" sz="2000" b="1" dirty="0">
                <a:solidFill>
                  <a:schemeClr val="tx1">
                    <a:lumMod val="65000"/>
                    <a:lumOff val="35000"/>
                  </a:schemeClr>
                </a:solidFill>
              </a:rPr>
              <a:t>Substance Use Disorders: Appreciating the Challenges of Minority Youth</a:t>
            </a:r>
          </a:p>
          <a:p>
            <a:pPr marL="457200" indent="-457200" algn="just">
              <a:spcBef>
                <a:spcPts val="3000"/>
              </a:spcBef>
              <a:buClr>
                <a:srgbClr val="E5673E"/>
              </a:buClr>
              <a:buFont typeface="+mj-lt"/>
              <a:buAutoNum type="arabicParenR"/>
            </a:pPr>
            <a:endParaRPr lang="en-US" sz="2200" b="1" dirty="0"/>
          </a:p>
        </p:txBody>
      </p:sp>
    </p:spTree>
    <p:custDataLst>
      <p:tags r:id="rId1"/>
    </p:custDataLst>
    <p:extLst>
      <p:ext uri="{BB962C8B-B14F-4D97-AF65-F5344CB8AC3E}">
        <p14:creationId xmlns:p14="http://schemas.microsoft.com/office/powerpoint/2010/main" val="1691072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135B29-9F66-4647-8195-4465F5E3B1D6}"/>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a:t>Levels of Racism</a:t>
            </a:r>
            <a:endParaRPr lang="en-US" altLang="en-US" sz="4000" b="1" dirty="0"/>
          </a:p>
        </p:txBody>
      </p:sp>
      <p:pic>
        <p:nvPicPr>
          <p:cNvPr id="3074" name="Picture 2" descr="Levels of racism: A theoretic framework and a gardener's tale">
            <a:extLst>
              <a:ext uri="{FF2B5EF4-FFF2-40B4-BE49-F238E27FC236}">
                <a16:creationId xmlns:a16="http://schemas.microsoft.com/office/drawing/2014/main" id="{2C80F416-3874-449C-92EC-AA06537DE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 y="1143000"/>
            <a:ext cx="4153527" cy="23774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vels of racism: A theoretic framework and a gardener's tale">
            <a:extLst>
              <a:ext uri="{FF2B5EF4-FFF2-40B4-BE49-F238E27FC236}">
                <a16:creationId xmlns:a16="http://schemas.microsoft.com/office/drawing/2014/main" id="{3947DD83-B5A4-400E-AEE8-DE7F5CA52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292" y="2787822"/>
            <a:ext cx="372393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vels of racism: A theoretic framework and a gardener's tale">
            <a:extLst>
              <a:ext uri="{FF2B5EF4-FFF2-40B4-BE49-F238E27FC236}">
                <a16:creationId xmlns:a16="http://schemas.microsoft.com/office/drawing/2014/main" id="{EE47451E-0F60-4C0D-9172-E44B190153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137" y="4480560"/>
            <a:ext cx="4353863" cy="23774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F318899B-A515-443E-B91D-93CA36668DD4}"/>
              </a:ext>
            </a:extLst>
          </p:cNvPr>
          <p:cNvSpPr txBox="1"/>
          <p:nvPr/>
        </p:nvSpPr>
        <p:spPr>
          <a:xfrm>
            <a:off x="-4233" y="6519446"/>
            <a:ext cx="6206548" cy="338554"/>
          </a:xfrm>
          <a:prstGeom prst="rect">
            <a:avLst/>
          </a:prstGeom>
          <a:noFill/>
        </p:spPr>
        <p:txBody>
          <a:bodyPr wrap="square">
            <a:spAutoFit/>
          </a:bodyPr>
          <a:lstStyle/>
          <a:p>
            <a:r>
              <a:rPr lang="en-US" sz="800" b="0" i="0" dirty="0">
                <a:solidFill>
                  <a:srgbClr val="303030"/>
                </a:solidFill>
                <a:effectLst/>
                <a:latin typeface="arial" panose="020B0604020202020204" pitchFamily="34" charset="0"/>
              </a:rPr>
              <a:t>Jones CP. Levels of racism: a theoretic framework and a gardener's tale. </a:t>
            </a:r>
            <a:r>
              <a:rPr lang="en-US" sz="800" b="0" i="1" dirty="0">
                <a:solidFill>
                  <a:srgbClr val="303030"/>
                </a:solidFill>
                <a:effectLst/>
                <a:latin typeface="arial" panose="020B0604020202020204" pitchFamily="34" charset="0"/>
              </a:rPr>
              <a:t>Am J Public Health</a:t>
            </a:r>
            <a:r>
              <a:rPr lang="en-US" sz="800" b="0" i="0" dirty="0">
                <a:solidFill>
                  <a:srgbClr val="303030"/>
                </a:solidFill>
                <a:effectLst/>
                <a:latin typeface="arial" panose="020B0604020202020204" pitchFamily="34" charset="0"/>
              </a:rPr>
              <a:t>. 2000;90(8):1212-1215. doi:10.2105/ajph.90.8.1212</a:t>
            </a:r>
            <a:endParaRPr lang="en-US" sz="800" dirty="0"/>
          </a:p>
        </p:txBody>
      </p:sp>
    </p:spTree>
    <p:extLst>
      <p:ext uri="{BB962C8B-B14F-4D97-AF65-F5344CB8AC3E}">
        <p14:creationId xmlns:p14="http://schemas.microsoft.com/office/powerpoint/2010/main" val="68778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Mountains">
            <a:extLst>
              <a:ext uri="{FF2B5EF4-FFF2-40B4-BE49-F238E27FC236}">
                <a16:creationId xmlns:a16="http://schemas.microsoft.com/office/drawing/2014/main" id="{B6FCABF8-8F3B-A248-B3C4-EC9BE3BDCA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7311" y="-1341419"/>
            <a:ext cx="10387014" cy="10387014"/>
          </a:xfrm>
          <a:prstGeom prst="rect">
            <a:avLst/>
          </a:prstGeom>
        </p:spPr>
      </p:pic>
      <p:grpSp>
        <p:nvGrpSpPr>
          <p:cNvPr id="39" name="Group 38">
            <a:extLst>
              <a:ext uri="{FF2B5EF4-FFF2-40B4-BE49-F238E27FC236}">
                <a16:creationId xmlns:a16="http://schemas.microsoft.com/office/drawing/2014/main" id="{4E8DBBCB-24D1-4548-9386-3169DFF1C53C}"/>
              </a:ext>
            </a:extLst>
          </p:cNvPr>
          <p:cNvGrpSpPr/>
          <p:nvPr/>
        </p:nvGrpSpPr>
        <p:grpSpPr>
          <a:xfrm>
            <a:off x="7257195" y="5712392"/>
            <a:ext cx="1187565" cy="786432"/>
            <a:chOff x="1379803" y="951625"/>
            <a:chExt cx="9317208" cy="5339979"/>
          </a:xfrm>
        </p:grpSpPr>
        <p:pic>
          <p:nvPicPr>
            <p:cNvPr id="40" name="Picture 39" descr="Map&#10;&#10;Description automatically generated">
              <a:extLst>
                <a:ext uri="{FF2B5EF4-FFF2-40B4-BE49-F238E27FC236}">
                  <a16:creationId xmlns:a16="http://schemas.microsoft.com/office/drawing/2014/main" id="{31264AFC-5C2C-9C42-827B-AEC3C949F51C}"/>
                </a:ext>
              </a:extLst>
            </p:cNvPr>
            <p:cNvPicPr>
              <a:picLocks noChangeAspect="1"/>
            </p:cNvPicPr>
            <p:nvPr/>
          </p:nvPicPr>
          <p:blipFill>
            <a:blip r:embed="rId5"/>
            <a:stretch>
              <a:fillRect/>
            </a:stretch>
          </p:blipFill>
          <p:spPr>
            <a:xfrm>
              <a:off x="1379803" y="951627"/>
              <a:ext cx="4572000" cy="2558732"/>
            </a:xfrm>
            <a:prstGeom prst="rect">
              <a:avLst/>
            </a:prstGeom>
          </p:spPr>
        </p:pic>
        <p:pic>
          <p:nvPicPr>
            <p:cNvPr id="41" name="Picture 40">
              <a:extLst>
                <a:ext uri="{FF2B5EF4-FFF2-40B4-BE49-F238E27FC236}">
                  <a16:creationId xmlns:a16="http://schemas.microsoft.com/office/drawing/2014/main" id="{5C831258-4296-2741-B03F-A4FFDC9FD8F7}"/>
                </a:ext>
              </a:extLst>
            </p:cNvPr>
            <p:cNvPicPr>
              <a:picLocks noChangeAspect="1"/>
            </p:cNvPicPr>
            <p:nvPr/>
          </p:nvPicPr>
          <p:blipFill>
            <a:blip r:embed="rId6"/>
            <a:stretch>
              <a:fillRect/>
            </a:stretch>
          </p:blipFill>
          <p:spPr>
            <a:xfrm>
              <a:off x="6125011" y="951625"/>
              <a:ext cx="4572000" cy="2563692"/>
            </a:xfrm>
            <a:prstGeom prst="rect">
              <a:avLst/>
            </a:prstGeom>
          </p:spPr>
        </p:pic>
        <p:pic>
          <p:nvPicPr>
            <p:cNvPr id="42" name="Picture 41" descr="Diagram&#10;&#10;Description automatically generated">
              <a:extLst>
                <a:ext uri="{FF2B5EF4-FFF2-40B4-BE49-F238E27FC236}">
                  <a16:creationId xmlns:a16="http://schemas.microsoft.com/office/drawing/2014/main" id="{9C58A3C9-B336-3745-B597-AEC7F2597567}"/>
                </a:ext>
              </a:extLst>
            </p:cNvPr>
            <p:cNvPicPr>
              <a:picLocks noChangeAspect="1"/>
            </p:cNvPicPr>
            <p:nvPr/>
          </p:nvPicPr>
          <p:blipFill>
            <a:blip r:embed="rId7"/>
            <a:stretch>
              <a:fillRect/>
            </a:stretch>
          </p:blipFill>
          <p:spPr>
            <a:xfrm>
              <a:off x="1379803" y="3720164"/>
              <a:ext cx="4572000" cy="2558734"/>
            </a:xfrm>
            <a:prstGeom prst="rect">
              <a:avLst/>
            </a:prstGeom>
          </p:spPr>
        </p:pic>
        <p:pic>
          <p:nvPicPr>
            <p:cNvPr id="43" name="Picture 42" descr="Diagram&#10;&#10;Description automatically generated">
              <a:extLst>
                <a:ext uri="{FF2B5EF4-FFF2-40B4-BE49-F238E27FC236}">
                  <a16:creationId xmlns:a16="http://schemas.microsoft.com/office/drawing/2014/main" id="{FF51DDF9-DFBF-B445-A3C0-1358104D6B6F}"/>
                </a:ext>
              </a:extLst>
            </p:cNvPr>
            <p:cNvPicPr>
              <a:picLocks noChangeAspect="1"/>
            </p:cNvPicPr>
            <p:nvPr/>
          </p:nvPicPr>
          <p:blipFill>
            <a:blip r:embed="rId8"/>
            <a:stretch>
              <a:fillRect/>
            </a:stretch>
          </p:blipFill>
          <p:spPr>
            <a:xfrm>
              <a:off x="6125011" y="3720164"/>
              <a:ext cx="4572000" cy="2571440"/>
            </a:xfrm>
            <a:prstGeom prst="rect">
              <a:avLst/>
            </a:prstGeom>
          </p:spPr>
        </p:pic>
      </p:grpSp>
      <p:pic>
        <p:nvPicPr>
          <p:cNvPr id="37" name="Picture 36" descr="A picture containing device&#10;&#10;Description automatically generated">
            <a:extLst>
              <a:ext uri="{FF2B5EF4-FFF2-40B4-BE49-F238E27FC236}">
                <a16:creationId xmlns:a16="http://schemas.microsoft.com/office/drawing/2014/main" id="{62A0AF12-7147-0742-886C-93B2B1ED26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851" b="96687" l="7544" r="95192">
                        <a14:foregroundMark x1="9871" y1="25833" x2="5104" y2="40370"/>
                        <a14:foregroundMark x1="5104" y1="40370" x2="6213" y2="61248"/>
                        <a14:foregroundMark x1="6213" y1="61248" x2="14349" y2="77812"/>
                        <a14:foregroundMark x1="14349" y1="77812" x2="20192" y2="84977"/>
                        <a14:foregroundMark x1="20192" y1="84977" x2="37056" y2="95609"/>
                        <a14:foregroundMark x1="37056" y1="95609" x2="48756" y2="97412"/>
                        <a14:foregroundMark x1="78579" y1="87535" x2="86301" y2="79837"/>
                        <a14:foregroundMark x1="96662" y1="44849" x2="89275" y2="25578"/>
                        <a14:foregroundMark x1="89275" y1="25578" x2="72707" y2="7858"/>
                        <a14:foregroundMark x1="72707" y1="7858" x2="41716" y2="2851"/>
                        <a14:foregroundMark x1="41716" y1="2851" x2="24112" y2="9938"/>
                        <a14:foregroundMark x1="28624" y1="9168" x2="16938" y2="23806"/>
                        <a14:foregroundMark x1="16938" y1="23806" x2="25296" y2="23806"/>
                        <a14:foregroundMark x1="25296" y1="23806" x2="13462" y2="48844"/>
                        <a14:foregroundMark x1="13462" y1="48844" x2="21080" y2="38521"/>
                        <a14:foregroundMark x1="21080" y1="38521" x2="16346" y2="51618"/>
                        <a14:foregroundMark x1="16346" y1="51618" x2="21006" y2="41602"/>
                        <a14:foregroundMark x1="21006" y1="41602" x2="21524" y2="54931"/>
                        <a14:foregroundMark x1="21524" y1="54931" x2="22189" y2="43451"/>
                        <a14:foregroundMark x1="22189" y1="43451" x2="19970" y2="53929"/>
                        <a14:foregroundMark x1="19970" y1="53929" x2="21154" y2="38598"/>
                        <a14:foregroundMark x1="21154" y1="38598" x2="15828" y2="45917"/>
                        <a14:foregroundMark x1="15828" y1="45917" x2="16124" y2="37519"/>
                        <a14:foregroundMark x1="16124" y1="37519" x2="11612" y2="45300"/>
                        <a14:foregroundMark x1="11612" y1="45300" x2="12500" y2="35362"/>
                        <a14:foregroundMark x1="12500" y1="35362" x2="7692" y2="46764"/>
                        <a14:foregroundMark x1="7692" y1="46764" x2="9911" y2="34900"/>
                        <a14:foregroundMark x1="9911" y1="34900" x2="9541" y2="37442"/>
                        <a14:foregroundMark x1="17751" y1="23729" x2="12130" y2="34284"/>
                        <a14:foregroundMark x1="12130" y1="34284" x2="19822" y2="20570"/>
                        <a14:foregroundMark x1="19822" y1="20570" x2="7988" y2="35593"/>
                        <a14:foregroundMark x1="7988" y1="35593" x2="11760" y2="28274"/>
                        <a14:foregroundMark x1="11760" y1="28274" x2="13536" y2="39060"/>
                        <a14:foregroundMark x1="13536" y1="39060" x2="20562" y2="28274"/>
                        <a14:foregroundMark x1="20562" y1="28274" x2="15089" y2="37673"/>
                        <a14:foregroundMark x1="15089" y1="37673" x2="18491" y2="24730"/>
                        <a14:foregroundMark x1="18491" y1="24730" x2="13092" y2="32820"/>
                        <a14:foregroundMark x1="13092" y1="32820" x2="15680" y2="29815"/>
                        <a14:foregroundMark x1="45636" y1="9476" x2="32322" y2="10940"/>
                        <a14:foregroundMark x1="32322" y1="10940" x2="49408" y2="7011"/>
                        <a14:foregroundMark x1="49408" y1="7011" x2="32027" y2="13097"/>
                        <a14:foregroundMark x1="32027" y1="13097" x2="44675" y2="13636"/>
                        <a14:foregroundMark x1="44675" y1="13636" x2="29882" y2="20339"/>
                        <a14:foregroundMark x1="29882" y1="20339" x2="37648" y2="16641"/>
                        <a14:foregroundMark x1="37648" y1="16641" x2="28698" y2="21649"/>
                        <a14:foregroundMark x1="28698" y1="21649" x2="34541" y2="12481"/>
                        <a14:foregroundMark x1="34541" y1="12481" x2="26183" y2="15331"/>
                        <a14:foregroundMark x1="26183" y1="15331" x2="37426" y2="14099"/>
                        <a14:foregroundMark x1="37426" y1="14099" x2="30178" y2="20031"/>
                        <a14:foregroundMark x1="30178" y1="20031" x2="47929" y2="18105"/>
                        <a14:foregroundMark x1="47929" y1="18105" x2="40163" y2="22034"/>
                        <a14:foregroundMark x1="40163" y1="22034" x2="56731" y2="15408"/>
                        <a14:foregroundMark x1="56731" y1="15408" x2="45414" y2="12327"/>
                        <a14:foregroundMark x1="45414" y1="12327" x2="58876" y2="10940"/>
                        <a14:foregroundMark x1="58876" y1="10940" x2="48151" y2="11248"/>
                        <a14:foregroundMark x1="48151" y1="11248" x2="62278" y2="12173"/>
                        <a14:foregroundMark x1="62278" y1="12173" x2="53624" y2="9861"/>
                        <a14:foregroundMark x1="53624" y1="9861" x2="62648" y2="9707"/>
                        <a14:foregroundMark x1="62648" y1="9707" x2="52737" y2="7473"/>
                        <a14:foregroundMark x1="52737" y1="7473" x2="62574" y2="10709"/>
                        <a14:foregroundMark x1="82840" y1="34052" x2="82840" y2="51079"/>
                        <a14:foregroundMark x1="82840" y1="51079" x2="78402" y2="42758"/>
                        <a14:foregroundMark x1="78402" y1="42758" x2="79660" y2="52157"/>
                        <a14:foregroundMark x1="79660" y1="52157" x2="76109" y2="41602"/>
                        <a14:foregroundMark x1="76109" y1="41602" x2="79660" y2="31048"/>
                        <a14:foregroundMark x1="79660" y1="31048" x2="88536" y2="58166"/>
                        <a14:foregroundMark x1="88536" y1="58166" x2="90015" y2="41063"/>
                        <a14:foregroundMark x1="90015" y1="41063" x2="92530" y2="50462"/>
                        <a14:foregroundMark x1="92530" y1="50462" x2="87278" y2="63482"/>
                        <a14:foregroundMark x1="87278" y1="63482" x2="79660" y2="72034"/>
                        <a14:foregroundMark x1="79660" y1="72034" x2="80547" y2="63636"/>
                        <a14:foregroundMark x1="80547" y1="63636" x2="77219" y2="68182"/>
                        <a14:foregroundMark x1="14497" y1="49461" x2="14497" y2="61556"/>
                        <a14:foregroundMark x1="14497" y1="61556" x2="11538" y2="49846"/>
                        <a14:foregroundMark x1="11538" y1="49846" x2="11391" y2="59938"/>
                        <a14:foregroundMark x1="11391" y1="59938" x2="7175" y2="49230"/>
                        <a14:foregroundMark x1="7175" y1="49230" x2="12426" y2="58089"/>
                        <a14:foregroundMark x1="12426" y1="58089" x2="13092" y2="48613"/>
                        <a14:foregroundMark x1="13092" y1="48613" x2="17382" y2="58629"/>
                        <a14:foregroundMark x1="17382" y1="58629" x2="17751" y2="49384"/>
                        <a14:foregroundMark x1="17751" y1="49384" x2="22337" y2="68798"/>
                        <a14:foregroundMark x1="22337" y1="68798" x2="14053" y2="61787"/>
                        <a14:foregroundMark x1="14053" y1="61787" x2="16050" y2="69954"/>
                        <a14:foregroundMark x1="16050" y1="69954" x2="10503" y2="64022"/>
                        <a14:foregroundMark x1="10503" y1="64022" x2="16716" y2="72111"/>
                        <a14:foregroundMark x1="16716" y1="72111" x2="43417" y2="86595"/>
                        <a14:foregroundMark x1="43417" y1="86595" x2="26553" y2="77966"/>
                        <a14:foregroundMark x1="26553" y1="77966" x2="36982" y2="82203"/>
                        <a14:foregroundMark x1="36982" y1="82203" x2="28476" y2="77581"/>
                        <a14:foregroundMark x1="28476" y1="77581" x2="20710" y2="80740"/>
                        <a14:foregroundMark x1="20710" y1="80740" x2="17234" y2="71186"/>
                        <a14:foregroundMark x1="17234" y1="71186" x2="30621" y2="78968"/>
                        <a14:foregroundMark x1="30621" y1="78968" x2="22633" y2="67411"/>
                        <a14:foregroundMark x1="22633" y1="67411" x2="29734" y2="72958"/>
                        <a14:foregroundMark x1="29734" y1="72958" x2="21967" y2="66025"/>
                        <a14:foregroundMark x1="21967" y1="66025" x2="30621" y2="73344"/>
                        <a14:foregroundMark x1="30621" y1="73344" x2="22263" y2="74576"/>
                        <a14:foregroundMark x1="22263" y1="74576" x2="44009" y2="86287"/>
                        <a14:foregroundMark x1="44009" y1="86287" x2="34689" y2="88290"/>
                        <a14:foregroundMark x1="34689" y1="88290" x2="42160" y2="92527"/>
                        <a14:foregroundMark x1="42160" y1="92527" x2="31657" y2="92296"/>
                        <a14:foregroundMark x1="31657" y1="92296" x2="39867" y2="95609"/>
                        <a14:foregroundMark x1="39867" y1="95609" x2="58210" y2="91140"/>
                        <a14:foregroundMark x1="58210" y1="91140" x2="43861" y2="93143"/>
                        <a14:foregroundMark x1="43861" y1="93143" x2="62130" y2="86903"/>
                        <a14:foregroundMark x1="62130" y1="86903" x2="50592" y2="88829"/>
                        <a14:foregroundMark x1="50592" y1="88829" x2="61391" y2="87211"/>
                        <a14:foregroundMark x1="61391" y1="87211" x2="49112" y2="89291"/>
                        <a14:foregroundMark x1="49112" y1="89291" x2="58062" y2="92065"/>
                        <a14:foregroundMark x1="58062" y1="92065" x2="47929" y2="95455"/>
                        <a14:foregroundMark x1="47929" y1="95455" x2="60725" y2="94299"/>
                        <a14:foregroundMark x1="60725" y1="94299" x2="75444" y2="81664"/>
                        <a14:foregroundMark x1="75444" y1="81664" x2="63757" y2="87365"/>
                        <a14:foregroundMark x1="63757" y1="87365" x2="60794" y2="94680"/>
                        <a14:foregroundMark x1="65375" y1="92894" x2="68713" y2="90986"/>
                        <a14:foregroundMark x1="68713" y1="90986" x2="84246" y2="70801"/>
                        <a14:foregroundMark x1="84246" y1="70801" x2="82396" y2="79507"/>
                        <a14:foregroundMark x1="82396" y1="79507" x2="87278" y2="72419"/>
                        <a14:foregroundMark x1="87278" y1="72419" x2="79068" y2="83128"/>
                        <a14:foregroundMark x1="79068" y1="83128" x2="88314" y2="66487"/>
                        <a14:foregroundMark x1="88314" y1="66487" x2="91346" y2="53005"/>
                        <a14:foregroundMark x1="91346" y1="53005" x2="89645" y2="61325"/>
                        <a14:foregroundMark x1="89645" y1="61325" x2="91864" y2="49615"/>
                        <a14:foregroundMark x1="91864" y1="49615" x2="89941" y2="35901"/>
                        <a14:foregroundMark x1="89941" y1="35901" x2="88757" y2="46379"/>
                        <a14:foregroundMark x1="88757" y1="46379" x2="88240" y2="37673"/>
                        <a14:foregroundMark x1="88240" y1="37673" x2="93491" y2="53544"/>
                        <a14:foregroundMark x1="93491" y1="53544" x2="91346" y2="61556"/>
                        <a14:foregroundMark x1="91346" y1="61556" x2="93639" y2="33898"/>
                        <a14:foregroundMark x1="93639" y1="33898" x2="85873" y2="24730"/>
                        <a14:foregroundMark x1="85873" y1="24730" x2="88757" y2="37519"/>
                        <a14:foregroundMark x1="88757" y1="37519" x2="75814" y2="23421"/>
                        <a14:foregroundMark x1="75814" y1="23421" x2="84911" y2="35747"/>
                        <a14:foregroundMark x1="84911" y1="35747" x2="79734" y2="25347"/>
                        <a14:foregroundMark x1="79734" y1="25347" x2="85947" y2="31664"/>
                        <a14:foregroundMark x1="85947" y1="31664" x2="69601" y2="16256"/>
                        <a14:foregroundMark x1="69601" y1="16256" x2="62130" y2="12404"/>
                        <a14:foregroundMark x1="62130" y1="12404" x2="79734" y2="21032"/>
                        <a14:foregroundMark x1="79734" y1="21032" x2="70192" y2="15254"/>
                        <a14:foregroundMark x1="70192" y1="15254" x2="78328" y2="16641"/>
                        <a14:foregroundMark x1="78328" y1="16641" x2="69822" y2="9861"/>
                        <a14:foregroundMark x1="69822" y1="9861" x2="84985" y2="26656"/>
                        <a14:foregroundMark x1="35429" y1="23421" x2="27367" y2="21572"/>
                        <a14:foregroundMark x1="27367" y1="21572" x2="26701" y2="19492"/>
                        <a14:foregroundMark x1="36169" y1="24961" x2="31657" y2="25424"/>
                        <a14:foregroundMark x1="35725" y1="25655" x2="36391" y2="26425"/>
                        <a14:foregroundMark x1="30991" y1="83898" x2="36908" y2="90832"/>
                        <a14:foregroundMark x1="36908" y1="90832" x2="29438" y2="88136"/>
                        <a14:foregroundMark x1="29438" y1="88136" x2="39127" y2="88059"/>
                        <a14:foregroundMark x1="39127" y1="88059" x2="31287" y2="87365"/>
                        <a14:foregroundMark x1="31287" y1="87365" x2="39201" y2="89522"/>
                        <a14:foregroundMark x1="39201" y1="89522" x2="30991" y2="85285"/>
                        <a14:foregroundMark x1="30991" y1="85285" x2="39571" y2="83667"/>
                        <a14:foregroundMark x1="39571" y1="83667" x2="35577" y2="76656"/>
                        <a14:foregroundMark x1="35577" y1="76656" x2="36612" y2="74807"/>
                        <a14:foregroundMark x1="86391" y1="77504" x2="93713" y2="62173"/>
                        <a14:foregroundMark x1="93713" y1="62173" x2="95340" y2="53544"/>
                        <a14:foregroundMark x1="95340" y1="53544" x2="86464" y2="72342"/>
                        <a14:foregroundMark x1="86464" y1="72342" x2="93491" y2="57242"/>
                        <a14:foregroundMark x1="93491" y1="57242" x2="87870" y2="73498"/>
                        <a14:foregroundMark x1="87870" y1="73498" x2="90902" y2="61017"/>
                        <a14:foregroundMark x1="33802" y1="93683" x2="49778" y2="96456"/>
                        <a14:foregroundMark x1="49778" y1="96456" x2="64434" y2="93261"/>
                        <a14:foregroundMark x1="64463" y1="93250" x2="49482" y2="96456"/>
                        <a14:foregroundMark x1="49482" y1="96456" x2="41050" y2="94684"/>
                        <a14:foregroundMark x1="41050" y1="94684" x2="49334" y2="95455"/>
                        <a14:foregroundMark x1="49334" y1="95455" x2="57840" y2="94068"/>
                        <a14:foregroundMark x1="57840" y1="94068" x2="49334" y2="93220"/>
                        <a14:foregroundMark x1="49334" y1="93220" x2="55991" y2="95917"/>
                        <a14:foregroundMark x1="56139" y1="96687" x2="75444" y2="88906"/>
                        <a14:foregroundMark x1="68639" y1="92989" x2="75444" y2="89291"/>
                        <a14:foregroundMark x1="73003" y1="89753" x2="77737" y2="87596"/>
                        <a14:backgroundMark x1="7914" y1="28428" x2="16642" y2="14638"/>
                        <a14:backgroundMark x1="16642" y1="14638" x2="18491" y2="13328"/>
                        <a14:backgroundMark x1="9098" y1="24345" x2="17825" y2="14176"/>
                        <a14:backgroundMark x1="7618" y1="28582" x2="8062" y2="28274"/>
                        <a14:backgroundMark x1="10059" y1="23498" x2="10207" y2="23498"/>
                        <a14:backgroundMark x1="17160" y1="14715" x2="24482" y2="9168"/>
                        <a14:backgroundMark x1="7470" y1="29584" x2="11021" y2="22496"/>
                        <a14:backgroundMark x1="90089" y1="76579" x2="96376" y2="61248"/>
                        <a14:backgroundMark x1="96376" y1="61248" x2="98003" y2="53082"/>
                        <a14:backgroundMark x1="98003" y1="53082" x2="97411" y2="44915"/>
                        <a14:backgroundMark x1="97411" y1="44915" x2="96080" y2="61171"/>
                        <a14:backgroundMark x1="95932" y1="66795" x2="90533" y2="76579"/>
                        <a14:backgroundMark x1="95118" y1="67488" x2="97559" y2="61864"/>
                        <a14:backgroundMark x1="95118" y1="65254" x2="97189" y2="61402"/>
                        <a14:backgroundMark x1="96080" y1="67951" x2="97189" y2="61171"/>
                        <a14:backgroundMark x1="97411" y1="61864" x2="96598" y2="66949"/>
                        <a14:backgroundMark x1="96598" y1="63097" x2="96893" y2="61710"/>
                        <a14:backgroundMark x1="96746" y1="61864" x2="96598" y2="62018"/>
                        <a14:backgroundMark x1="96080" y1="62018" x2="96746" y2="61402"/>
                        <a14:backgroundMark x1="96893" y1="44838" x2="97189" y2="45146"/>
                        <a14:backgroundMark x1="97411" y1="45455" x2="97189" y2="44838"/>
                        <a14:backgroundMark x1="90533" y1="75424" x2="91198" y2="74884"/>
                        <a14:backgroundMark x1="89571" y1="76579" x2="91346" y2="74576"/>
                        <a14:backgroundMark x1="85059" y1="81972" x2="90089" y2="75886"/>
                        <a14:backgroundMark x1="75092" y1="90044" x2="76627" y2="89445"/>
                        <a14:backgroundMark x1="51923" y1="99076" x2="55683" y2="97610"/>
                        <a14:backgroundMark x1="76627" y1="89445" x2="70414" y2="95300"/>
                        <a14:backgroundMark x1="70414" y1="95300" x2="62500" y2="96918"/>
                        <a14:backgroundMark x1="62500" y1="96918" x2="75444" y2="91294"/>
                        <a14:backgroundMark x1="71376" y1="93683" x2="72855" y2="94992"/>
                        <a14:backgroundMark x1="55575" y1="97829" x2="52367" y2="98459"/>
                        <a14:backgroundMark x1="60207" y1="96918" x2="55666" y2="97811"/>
                        <a14:backgroundMark x1="52367" y1="98459" x2="49038" y2="97920"/>
                        <a14:backgroundMark x1="37130" y1="96918" x2="35207" y2="95840"/>
                        <a14:backgroundMark x1="76257" y1="90139" x2="78846" y2="87904"/>
                        <a14:backgroundMark x1="9541" y1="25886" x2="10355" y2="25039"/>
                        <a14:backgroundMark x1="10059" y1="25732" x2="10873" y2="24345"/>
                        <a14:backgroundMark x1="59689" y1="98382" x2="62648" y2="96533"/>
                        <a14:backgroundMark x1="75592" y1="90601" x2="76775" y2="89445"/>
                        <a14:backgroundMark x1="76923" y1="88598" x2="77589" y2="89445"/>
                        <a14:backgroundMark x1="75592" y1="90447" x2="78254" y2="88290"/>
                      </a14:backgroundRemoval>
                    </a14:imgEffect>
                  </a14:imgLayer>
                </a14:imgProps>
              </a:ext>
            </a:extLst>
          </a:blip>
          <a:stretch>
            <a:fillRect/>
          </a:stretch>
        </p:blipFill>
        <p:spPr>
          <a:xfrm>
            <a:off x="2348768" y="5140095"/>
            <a:ext cx="1798147" cy="1726327"/>
          </a:xfrm>
          <a:prstGeom prst="rect">
            <a:avLst/>
          </a:prstGeom>
        </p:spPr>
      </p:pic>
      <p:grpSp>
        <p:nvGrpSpPr>
          <p:cNvPr id="9" name="Group 8">
            <a:extLst>
              <a:ext uri="{FF2B5EF4-FFF2-40B4-BE49-F238E27FC236}">
                <a16:creationId xmlns:a16="http://schemas.microsoft.com/office/drawing/2014/main" id="{4156C6CE-D8EB-834B-9271-921FE6E38EEF}"/>
              </a:ext>
            </a:extLst>
          </p:cNvPr>
          <p:cNvGrpSpPr/>
          <p:nvPr/>
        </p:nvGrpSpPr>
        <p:grpSpPr>
          <a:xfrm>
            <a:off x="4095408" y="5038412"/>
            <a:ext cx="2937389" cy="1583425"/>
            <a:chOff x="1114425" y="985838"/>
            <a:chExt cx="9817473" cy="5357812"/>
          </a:xfrm>
        </p:grpSpPr>
        <p:sp>
          <p:nvSpPr>
            <p:cNvPr id="10" name="Rectangle 9">
              <a:extLst>
                <a:ext uri="{FF2B5EF4-FFF2-40B4-BE49-F238E27FC236}">
                  <a16:creationId xmlns:a16="http://schemas.microsoft.com/office/drawing/2014/main" id="{DAD14A1C-5009-7D4D-AA4C-48ECDE91CCAC}"/>
                </a:ext>
              </a:extLst>
            </p:cNvPr>
            <p:cNvSpPr/>
            <p:nvPr/>
          </p:nvSpPr>
          <p:spPr>
            <a:xfrm>
              <a:off x="1114425" y="985838"/>
              <a:ext cx="9817473" cy="5357812"/>
            </a:xfrm>
            <a:prstGeom prst="rect">
              <a:avLst/>
            </a:prstGeom>
            <a:solidFill>
              <a:schemeClr val="bg1">
                <a:lumMod val="75000"/>
              </a:schemeClr>
            </a:solidFill>
            <a:ln w="1270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404F8CA-925D-0D49-8D71-00665E4062A2}"/>
                </a:ext>
              </a:extLst>
            </p:cNvPr>
            <p:cNvPicPr>
              <a:picLocks noChangeAspect="1"/>
            </p:cNvPicPr>
            <p:nvPr/>
          </p:nvPicPr>
          <p:blipFill rotWithShape="1">
            <a:blip r:embed="rId11"/>
            <a:srcRect t="17917" b="10629"/>
            <a:stretch/>
          </p:blipFill>
          <p:spPr>
            <a:xfrm>
              <a:off x="1527940" y="1151335"/>
              <a:ext cx="9136120" cy="5044532"/>
            </a:xfrm>
            <a:prstGeom prst="rect">
              <a:avLst/>
            </a:prstGeom>
          </p:spPr>
        </p:pic>
        <p:sp>
          <p:nvSpPr>
            <p:cNvPr id="12" name="Rectangle 11">
              <a:extLst>
                <a:ext uri="{FF2B5EF4-FFF2-40B4-BE49-F238E27FC236}">
                  <a16:creationId xmlns:a16="http://schemas.microsoft.com/office/drawing/2014/main" id="{38A56AEC-3F74-594E-83BC-EE20A4C5E400}"/>
                </a:ext>
              </a:extLst>
            </p:cNvPr>
            <p:cNvSpPr/>
            <p:nvPr/>
          </p:nvSpPr>
          <p:spPr>
            <a:xfrm>
              <a:off x="2185988" y="1843088"/>
              <a:ext cx="928687" cy="357187"/>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B52C2A-C3C9-4040-912F-DF7312A69482}"/>
                </a:ext>
              </a:extLst>
            </p:cNvPr>
            <p:cNvSpPr txBox="1"/>
            <p:nvPr/>
          </p:nvSpPr>
          <p:spPr>
            <a:xfrm>
              <a:off x="4271961" y="1059716"/>
              <a:ext cx="3643314" cy="541013"/>
            </a:xfrm>
            <a:prstGeom prst="rect">
              <a:avLst/>
            </a:prstGeom>
            <a:noFill/>
          </p:spPr>
          <p:txBody>
            <a:bodyPr wrap="square" rtlCol="0">
              <a:spAutoFit/>
            </a:bodyPr>
            <a:lstStyle/>
            <a:p>
              <a:pPr algn="ctr"/>
              <a:r>
                <a:rPr lang="en-US" sz="600" i="1" dirty="0"/>
                <a:t>Historical Context</a:t>
              </a:r>
            </a:p>
          </p:txBody>
        </p:sp>
        <p:sp>
          <p:nvSpPr>
            <p:cNvPr id="14" name="TextBox 13">
              <a:extLst>
                <a:ext uri="{FF2B5EF4-FFF2-40B4-BE49-F238E27FC236}">
                  <a16:creationId xmlns:a16="http://schemas.microsoft.com/office/drawing/2014/main" id="{26E334F6-0B2D-FB4D-A197-B9BD1C662574}"/>
                </a:ext>
              </a:extLst>
            </p:cNvPr>
            <p:cNvSpPr txBox="1"/>
            <p:nvPr/>
          </p:nvSpPr>
          <p:spPr>
            <a:xfrm rot="16200000">
              <a:off x="-376888" y="3417913"/>
              <a:ext cx="3643314" cy="511374"/>
            </a:xfrm>
            <a:prstGeom prst="rect">
              <a:avLst/>
            </a:prstGeom>
            <a:noFill/>
          </p:spPr>
          <p:txBody>
            <a:bodyPr wrap="square" rtlCol="0">
              <a:spAutoFit/>
            </a:bodyPr>
            <a:lstStyle/>
            <a:p>
              <a:pPr algn="ctr"/>
              <a:r>
                <a:rPr lang="en-US" sz="600" i="1" dirty="0"/>
                <a:t>Historical Context</a:t>
              </a:r>
            </a:p>
          </p:txBody>
        </p:sp>
        <p:sp>
          <p:nvSpPr>
            <p:cNvPr id="15" name="TextBox 14">
              <a:extLst>
                <a:ext uri="{FF2B5EF4-FFF2-40B4-BE49-F238E27FC236}">
                  <a16:creationId xmlns:a16="http://schemas.microsoft.com/office/drawing/2014/main" id="{FD91D5E1-341B-C941-B93B-1B33E69FFF1E}"/>
                </a:ext>
              </a:extLst>
            </p:cNvPr>
            <p:cNvSpPr txBox="1"/>
            <p:nvPr/>
          </p:nvSpPr>
          <p:spPr>
            <a:xfrm rot="5400000" flipH="1">
              <a:off x="8731134" y="3417913"/>
              <a:ext cx="3643314" cy="511374"/>
            </a:xfrm>
            <a:prstGeom prst="rect">
              <a:avLst/>
            </a:prstGeom>
            <a:noFill/>
          </p:spPr>
          <p:txBody>
            <a:bodyPr wrap="square" rtlCol="0">
              <a:spAutoFit/>
            </a:bodyPr>
            <a:lstStyle/>
            <a:p>
              <a:pPr algn="ctr"/>
              <a:r>
                <a:rPr lang="en-US" sz="600" i="1" dirty="0"/>
                <a:t>Historical Context</a:t>
              </a:r>
            </a:p>
          </p:txBody>
        </p:sp>
      </p:grpSp>
      <p:sp>
        <p:nvSpPr>
          <p:cNvPr id="17" name="TextBox 16">
            <a:extLst>
              <a:ext uri="{FF2B5EF4-FFF2-40B4-BE49-F238E27FC236}">
                <a16:creationId xmlns:a16="http://schemas.microsoft.com/office/drawing/2014/main" id="{16E0B6A9-E1FB-E049-94B2-8AA3C925F75E}"/>
              </a:ext>
            </a:extLst>
          </p:cNvPr>
          <p:cNvSpPr txBox="1"/>
          <p:nvPr/>
        </p:nvSpPr>
        <p:spPr>
          <a:xfrm>
            <a:off x="4665388" y="1926181"/>
            <a:ext cx="1600200" cy="1384995"/>
          </a:xfrm>
          <a:prstGeom prst="rect">
            <a:avLst/>
          </a:prstGeom>
          <a:noFill/>
        </p:spPr>
        <p:txBody>
          <a:bodyPr wrap="square" rtlCol="0">
            <a:spAutoFit/>
          </a:bodyPr>
          <a:lstStyle/>
          <a:p>
            <a:pPr algn="ctr"/>
            <a:r>
              <a:rPr lang="en-US" sz="2100" b="1" dirty="0"/>
              <a:t>Health Outcome &amp;  Disparity</a:t>
            </a:r>
          </a:p>
        </p:txBody>
      </p:sp>
      <p:sp>
        <p:nvSpPr>
          <p:cNvPr id="18" name="TextBox 17">
            <a:extLst>
              <a:ext uri="{FF2B5EF4-FFF2-40B4-BE49-F238E27FC236}">
                <a16:creationId xmlns:a16="http://schemas.microsoft.com/office/drawing/2014/main" id="{95947851-77A8-1B41-B428-9B8CBC6DE8E2}"/>
              </a:ext>
            </a:extLst>
          </p:cNvPr>
          <p:cNvSpPr txBox="1"/>
          <p:nvPr/>
        </p:nvSpPr>
        <p:spPr>
          <a:xfrm>
            <a:off x="6926461" y="767989"/>
            <a:ext cx="363555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Obesity, Diabetes, Hypertension</a:t>
            </a:r>
          </a:p>
        </p:txBody>
      </p:sp>
      <p:sp>
        <p:nvSpPr>
          <p:cNvPr id="19" name="TextBox 18">
            <a:extLst>
              <a:ext uri="{FF2B5EF4-FFF2-40B4-BE49-F238E27FC236}">
                <a16:creationId xmlns:a16="http://schemas.microsoft.com/office/drawing/2014/main" id="{44D671E5-C26B-6445-B363-D595C08B379D}"/>
              </a:ext>
            </a:extLst>
          </p:cNvPr>
          <p:cNvSpPr txBox="1"/>
          <p:nvPr/>
        </p:nvSpPr>
        <p:spPr>
          <a:xfrm>
            <a:off x="258702" y="652858"/>
            <a:ext cx="361621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Infant Mortality, Low Birth Weight</a:t>
            </a:r>
          </a:p>
          <a:p>
            <a:pPr algn="ct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15982D1-3168-E14D-A428-D792BEC3F5B8}"/>
              </a:ext>
            </a:extLst>
          </p:cNvPr>
          <p:cNvSpPr txBox="1"/>
          <p:nvPr/>
        </p:nvSpPr>
        <p:spPr>
          <a:xfrm>
            <a:off x="7555541" y="2067552"/>
            <a:ext cx="201812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Life Expectancy</a:t>
            </a:r>
          </a:p>
        </p:txBody>
      </p:sp>
      <p:pic>
        <p:nvPicPr>
          <p:cNvPr id="25" name="Graphic 24" descr="Wave">
            <a:extLst>
              <a:ext uri="{FF2B5EF4-FFF2-40B4-BE49-F238E27FC236}">
                <a16:creationId xmlns:a16="http://schemas.microsoft.com/office/drawing/2014/main" id="{2BA57C8F-38C7-E346-AB4E-BCFAAC469724}"/>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70198" b="10852"/>
          <a:stretch/>
        </p:blipFill>
        <p:spPr>
          <a:xfrm>
            <a:off x="-1240077" y="2571749"/>
            <a:ext cx="14743135" cy="2217041"/>
          </a:xfrm>
          <a:prstGeom prst="rect">
            <a:avLst/>
          </a:prstGeom>
        </p:spPr>
      </p:pic>
      <p:pic>
        <p:nvPicPr>
          <p:cNvPr id="22" name="Graphic 21" descr="Wave">
            <a:extLst>
              <a:ext uri="{FF2B5EF4-FFF2-40B4-BE49-F238E27FC236}">
                <a16:creationId xmlns:a16="http://schemas.microsoft.com/office/drawing/2014/main" id="{FEBA92C8-5E26-7842-8242-C8C7781CE019}"/>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70198" b="10852"/>
          <a:stretch/>
        </p:blipFill>
        <p:spPr>
          <a:xfrm>
            <a:off x="-1240077" y="3279427"/>
            <a:ext cx="14743135" cy="2217041"/>
          </a:xfrm>
          <a:prstGeom prst="rect">
            <a:avLst/>
          </a:prstGeom>
        </p:spPr>
      </p:pic>
      <p:pic>
        <p:nvPicPr>
          <p:cNvPr id="23" name="Graphic 22" descr="Wave">
            <a:extLst>
              <a:ext uri="{FF2B5EF4-FFF2-40B4-BE49-F238E27FC236}">
                <a16:creationId xmlns:a16="http://schemas.microsoft.com/office/drawing/2014/main" id="{CF9B93A8-0E2C-124E-93C0-91F068F08FB3}"/>
              </a:ext>
            </a:extLst>
          </p:cNvPr>
          <p:cNvPicPr>
            <a:picLocks noChangeAspect="1"/>
          </p:cNvPicPr>
          <p:nvPr/>
        </p:nvPicPr>
        <p:blipFill rotWithShape="1">
          <a:blip r:embed="rId14">
            <a:extLst>
              <a:ext uri="{96DAC541-7B7A-43D3-8B79-37D633B846F1}">
                <asvg:svgBlip xmlns:asvg="http://schemas.microsoft.com/office/drawing/2016/SVG/main" r:embed="rId16"/>
              </a:ext>
            </a:extLst>
          </a:blip>
          <a:srcRect t="70198" b="10852"/>
          <a:stretch/>
        </p:blipFill>
        <p:spPr>
          <a:xfrm>
            <a:off x="-1240077" y="4001393"/>
            <a:ext cx="14743135" cy="2217041"/>
          </a:xfrm>
          <a:prstGeom prst="rect">
            <a:avLst/>
          </a:prstGeom>
        </p:spPr>
      </p:pic>
      <p:pic>
        <p:nvPicPr>
          <p:cNvPr id="24" name="Graphic 23" descr="Wave">
            <a:extLst>
              <a:ext uri="{FF2B5EF4-FFF2-40B4-BE49-F238E27FC236}">
                <a16:creationId xmlns:a16="http://schemas.microsoft.com/office/drawing/2014/main" id="{C0C3C650-7782-F64E-9FD7-56217BECE100}"/>
              </a:ext>
            </a:extLst>
          </p:cNvPr>
          <p:cNvPicPr>
            <a:picLocks noChangeAspect="1"/>
          </p:cNvPicPr>
          <p:nvPr/>
        </p:nvPicPr>
        <p:blipFill rotWithShape="1">
          <a:blip r:embed="rId14">
            <a:extLst>
              <a:ext uri="{96DAC541-7B7A-43D3-8B79-37D633B846F1}">
                <asvg:svgBlip xmlns:asvg="http://schemas.microsoft.com/office/drawing/2016/SVG/main" r:embed="rId16"/>
              </a:ext>
            </a:extLst>
          </a:blip>
          <a:srcRect t="70198" b="10852"/>
          <a:stretch/>
        </p:blipFill>
        <p:spPr>
          <a:xfrm>
            <a:off x="-1402915" y="4711342"/>
            <a:ext cx="14905971" cy="2217041"/>
          </a:xfrm>
          <a:prstGeom prst="rect">
            <a:avLst/>
          </a:prstGeom>
        </p:spPr>
      </p:pic>
      <p:pic>
        <p:nvPicPr>
          <p:cNvPr id="27" name="Graphic 26" descr="Wave">
            <a:extLst>
              <a:ext uri="{FF2B5EF4-FFF2-40B4-BE49-F238E27FC236}">
                <a16:creationId xmlns:a16="http://schemas.microsoft.com/office/drawing/2014/main" id="{A52D76A3-EFB7-D846-8D11-15B5507BA833}"/>
              </a:ext>
            </a:extLst>
          </p:cNvPr>
          <p:cNvPicPr>
            <a:picLocks noChangeAspect="1"/>
          </p:cNvPicPr>
          <p:nvPr/>
        </p:nvPicPr>
        <p:blipFill rotWithShape="1">
          <a:blip r:embed="rId14">
            <a:extLst>
              <a:ext uri="{96DAC541-7B7A-43D3-8B79-37D633B846F1}">
                <asvg:svgBlip xmlns:asvg="http://schemas.microsoft.com/office/drawing/2016/SVG/main" r:embed="rId16"/>
              </a:ext>
            </a:extLst>
          </a:blip>
          <a:srcRect t="70198" b="10852"/>
          <a:stretch/>
        </p:blipFill>
        <p:spPr>
          <a:xfrm>
            <a:off x="-1240077" y="5445998"/>
            <a:ext cx="14743135" cy="2217041"/>
          </a:xfrm>
          <a:prstGeom prst="rect">
            <a:avLst/>
          </a:prstGeom>
        </p:spPr>
      </p:pic>
      <p:pic>
        <p:nvPicPr>
          <p:cNvPr id="28" name="Graphic 27" descr="Wave">
            <a:extLst>
              <a:ext uri="{FF2B5EF4-FFF2-40B4-BE49-F238E27FC236}">
                <a16:creationId xmlns:a16="http://schemas.microsoft.com/office/drawing/2014/main" id="{BE36E2A6-7A9B-3147-BF7B-24459FC035F9}"/>
              </a:ext>
            </a:extLst>
          </p:cNvPr>
          <p:cNvPicPr>
            <a:picLocks noChangeAspect="1"/>
          </p:cNvPicPr>
          <p:nvPr/>
        </p:nvPicPr>
        <p:blipFill rotWithShape="1">
          <a:blip r:embed="rId14">
            <a:extLst>
              <a:ext uri="{96DAC541-7B7A-43D3-8B79-37D633B846F1}">
                <asvg:svgBlip xmlns:asvg="http://schemas.microsoft.com/office/drawing/2016/SVG/main" r:embed="rId16"/>
              </a:ext>
            </a:extLst>
          </a:blip>
          <a:srcRect t="70198" b="10852"/>
          <a:stretch/>
        </p:blipFill>
        <p:spPr>
          <a:xfrm>
            <a:off x="-1139868" y="6298156"/>
            <a:ext cx="14642926" cy="1419898"/>
          </a:xfrm>
          <a:prstGeom prst="rect">
            <a:avLst/>
          </a:prstGeom>
        </p:spPr>
      </p:pic>
      <p:sp>
        <p:nvSpPr>
          <p:cNvPr id="29" name="TextBox 28">
            <a:extLst>
              <a:ext uri="{FF2B5EF4-FFF2-40B4-BE49-F238E27FC236}">
                <a16:creationId xmlns:a16="http://schemas.microsoft.com/office/drawing/2014/main" id="{AB258A2C-8DAF-4B47-B9C7-C8B78D8ACBC3}"/>
              </a:ext>
            </a:extLst>
          </p:cNvPr>
          <p:cNvSpPr txBox="1"/>
          <p:nvPr/>
        </p:nvSpPr>
        <p:spPr>
          <a:xfrm>
            <a:off x="803393" y="1972512"/>
            <a:ext cx="239074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Access to </a:t>
            </a:r>
          </a:p>
          <a:p>
            <a:pPr algn="ctr"/>
            <a:r>
              <a:rPr lang="en-US" dirty="0">
                <a:latin typeface="Arial" panose="020B0604020202020204" pitchFamily="34" charset="0"/>
                <a:cs typeface="Arial" panose="020B0604020202020204" pitchFamily="34" charset="0"/>
              </a:rPr>
              <a:t>Addiction Treatment</a:t>
            </a:r>
          </a:p>
        </p:txBody>
      </p:sp>
      <p:cxnSp>
        <p:nvCxnSpPr>
          <p:cNvPr id="6" name="Straight Connector 5">
            <a:extLst>
              <a:ext uri="{FF2B5EF4-FFF2-40B4-BE49-F238E27FC236}">
                <a16:creationId xmlns:a16="http://schemas.microsoft.com/office/drawing/2014/main" id="{BC6EB5A9-0886-7741-BF5A-30E0558A1E0C}"/>
              </a:ext>
            </a:extLst>
          </p:cNvPr>
          <p:cNvCxnSpPr>
            <a:cxnSpLocks/>
            <a:endCxn id="18" idx="1"/>
          </p:cNvCxnSpPr>
          <p:nvPr/>
        </p:nvCxnSpPr>
        <p:spPr>
          <a:xfrm flipV="1">
            <a:off x="6155430" y="952655"/>
            <a:ext cx="771031" cy="586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8D520E-BA55-DD47-BC4C-EDA6E9398989}"/>
              </a:ext>
            </a:extLst>
          </p:cNvPr>
          <p:cNvCxnSpPr>
            <a:cxnSpLocks/>
            <a:endCxn id="21" idx="1"/>
          </p:cNvCxnSpPr>
          <p:nvPr/>
        </p:nvCxnSpPr>
        <p:spPr>
          <a:xfrm flipV="1">
            <a:off x="6550818" y="2252218"/>
            <a:ext cx="1004723" cy="89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FBFBCC-80A7-E247-845D-F741401D3F66}"/>
              </a:ext>
            </a:extLst>
          </p:cNvPr>
          <p:cNvCxnSpPr>
            <a:cxnSpLocks/>
            <a:endCxn id="19" idx="3"/>
          </p:cNvCxnSpPr>
          <p:nvPr/>
        </p:nvCxnSpPr>
        <p:spPr>
          <a:xfrm flipH="1" flipV="1">
            <a:off x="3874920" y="976024"/>
            <a:ext cx="1005275" cy="493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FC9D02-4E0C-4D4A-AF75-3F67844B0CF5}"/>
              </a:ext>
            </a:extLst>
          </p:cNvPr>
          <p:cNvCxnSpPr>
            <a:cxnSpLocks/>
          </p:cNvCxnSpPr>
          <p:nvPr/>
        </p:nvCxnSpPr>
        <p:spPr>
          <a:xfrm flipH="1">
            <a:off x="3194138" y="2212021"/>
            <a:ext cx="1186020" cy="130093"/>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B4B66A4-A252-1E45-BE74-B80EAF038748}"/>
              </a:ext>
            </a:extLst>
          </p:cNvPr>
          <p:cNvSpPr txBox="1"/>
          <p:nvPr/>
        </p:nvSpPr>
        <p:spPr>
          <a:xfrm>
            <a:off x="4107196" y="3652862"/>
            <a:ext cx="2913811" cy="1200329"/>
          </a:xfrm>
          <a:prstGeom prst="rect">
            <a:avLst/>
          </a:prstGeom>
          <a:noFill/>
        </p:spPr>
        <p:txBody>
          <a:bodyPr wrap="square" rtlCol="0">
            <a:spAutoFit/>
          </a:bodyPr>
          <a:lstStyle/>
          <a:p>
            <a:pPr algn="ctr"/>
            <a:r>
              <a:rPr lang="en-US" sz="7200" dirty="0">
                <a:solidFill>
                  <a:schemeClr val="bg1"/>
                </a:solidFill>
              </a:rPr>
              <a:t>racism</a:t>
            </a:r>
          </a:p>
        </p:txBody>
      </p:sp>
      <p:sp>
        <p:nvSpPr>
          <p:cNvPr id="44" name="Footer Placeholder 3">
            <a:extLst>
              <a:ext uri="{FF2B5EF4-FFF2-40B4-BE49-F238E27FC236}">
                <a16:creationId xmlns:a16="http://schemas.microsoft.com/office/drawing/2014/main" id="{4E08E05D-313F-0948-A8A6-305AB91AA7C0}"/>
              </a:ext>
            </a:extLst>
          </p:cNvPr>
          <p:cNvSpPr txBox="1">
            <a:spLocks/>
          </p:cNvSpPr>
          <p:nvPr/>
        </p:nvSpPr>
        <p:spPr>
          <a:xfrm>
            <a:off x="2158" y="6287297"/>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
        <p:nvSpPr>
          <p:cNvPr id="34" name="Rectangle 2">
            <a:extLst>
              <a:ext uri="{FF2B5EF4-FFF2-40B4-BE49-F238E27FC236}">
                <a16:creationId xmlns:a16="http://schemas.microsoft.com/office/drawing/2014/main" id="{806012B5-3C9A-46A8-BD0E-2BAB0F3C0E9E}"/>
              </a:ext>
            </a:extLst>
          </p:cNvPr>
          <p:cNvSpPr txBox="1">
            <a:spLocks noChangeArrowheads="1"/>
          </p:cNvSpPr>
          <p:nvPr/>
        </p:nvSpPr>
        <p:spPr>
          <a:xfrm>
            <a:off x="-4233" y="-14644"/>
            <a:ext cx="12192000" cy="646331"/>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a:t>Levels of Racism</a:t>
            </a:r>
            <a:endParaRPr lang="en-US" altLang="en-US" sz="4000" b="1" dirty="0"/>
          </a:p>
        </p:txBody>
      </p:sp>
    </p:spTree>
    <p:extLst>
      <p:ext uri="{BB962C8B-B14F-4D97-AF65-F5344CB8AC3E}">
        <p14:creationId xmlns:p14="http://schemas.microsoft.com/office/powerpoint/2010/main" val="42506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135B29-9F66-4647-8195-4465F5E3B1D6}"/>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Access to Addiction Services Differs by Race/Gender</a:t>
            </a:r>
          </a:p>
        </p:txBody>
      </p:sp>
      <p:pic>
        <p:nvPicPr>
          <p:cNvPr id="8" name="Picture 7" descr="Graphical user interface, text, application, email&#10;&#10;Description automatically generated">
            <a:extLst>
              <a:ext uri="{FF2B5EF4-FFF2-40B4-BE49-F238E27FC236}">
                <a16:creationId xmlns:a16="http://schemas.microsoft.com/office/drawing/2014/main" id="{A76D07FD-7F9E-4C45-9B67-68F6CFB286BC}"/>
              </a:ext>
            </a:extLst>
          </p:cNvPr>
          <p:cNvPicPr>
            <a:picLocks noChangeAspect="1"/>
          </p:cNvPicPr>
          <p:nvPr/>
        </p:nvPicPr>
        <p:blipFill>
          <a:blip r:embed="rId3"/>
          <a:stretch>
            <a:fillRect/>
          </a:stretch>
        </p:blipFill>
        <p:spPr>
          <a:xfrm>
            <a:off x="1006701" y="2175950"/>
            <a:ext cx="5525510" cy="1183184"/>
          </a:xfrm>
          <a:prstGeom prst="rect">
            <a:avLst/>
          </a:prstGeom>
          <a:ln>
            <a:solidFill>
              <a:schemeClr val="tx1"/>
            </a:solidFill>
          </a:ln>
        </p:spPr>
      </p:pic>
      <p:pic>
        <p:nvPicPr>
          <p:cNvPr id="9" name="Picture 8" descr="Text&#10;&#10;Description automatically generated">
            <a:extLst>
              <a:ext uri="{FF2B5EF4-FFF2-40B4-BE49-F238E27FC236}">
                <a16:creationId xmlns:a16="http://schemas.microsoft.com/office/drawing/2014/main" id="{851508E8-D798-43B5-A6DA-9B8DB4B797C0}"/>
              </a:ext>
            </a:extLst>
          </p:cNvPr>
          <p:cNvPicPr>
            <a:picLocks noChangeAspect="1"/>
          </p:cNvPicPr>
          <p:nvPr/>
        </p:nvPicPr>
        <p:blipFill>
          <a:blip r:embed="rId4"/>
          <a:stretch>
            <a:fillRect/>
          </a:stretch>
        </p:blipFill>
        <p:spPr>
          <a:xfrm>
            <a:off x="2230265" y="3359134"/>
            <a:ext cx="6369984" cy="1119268"/>
          </a:xfrm>
          <a:prstGeom prst="rect">
            <a:avLst/>
          </a:prstGeom>
          <a:ln>
            <a:solidFill>
              <a:schemeClr val="tx1"/>
            </a:solidFill>
          </a:ln>
        </p:spPr>
      </p:pic>
      <p:pic>
        <p:nvPicPr>
          <p:cNvPr id="10" name="Picture 9" descr="Text&#10;&#10;Description automatically generated">
            <a:extLst>
              <a:ext uri="{FF2B5EF4-FFF2-40B4-BE49-F238E27FC236}">
                <a16:creationId xmlns:a16="http://schemas.microsoft.com/office/drawing/2014/main" id="{68D16BC1-6F74-4993-BB7E-0942E831862D}"/>
              </a:ext>
            </a:extLst>
          </p:cNvPr>
          <p:cNvPicPr>
            <a:picLocks noChangeAspect="1"/>
          </p:cNvPicPr>
          <p:nvPr/>
        </p:nvPicPr>
        <p:blipFill>
          <a:blip r:embed="rId5"/>
          <a:stretch>
            <a:fillRect/>
          </a:stretch>
        </p:blipFill>
        <p:spPr>
          <a:xfrm>
            <a:off x="0" y="1150587"/>
            <a:ext cx="4419237" cy="1004948"/>
          </a:xfrm>
          <a:prstGeom prst="rect">
            <a:avLst/>
          </a:prstGeom>
          <a:ln>
            <a:solidFill>
              <a:schemeClr val="tx1"/>
            </a:solidFill>
          </a:ln>
        </p:spPr>
      </p:pic>
      <p:sp>
        <p:nvSpPr>
          <p:cNvPr id="12" name="TextBox 11">
            <a:extLst>
              <a:ext uri="{FF2B5EF4-FFF2-40B4-BE49-F238E27FC236}">
                <a16:creationId xmlns:a16="http://schemas.microsoft.com/office/drawing/2014/main" id="{A9181889-A4B1-47DD-B0CC-023306646503}"/>
              </a:ext>
            </a:extLst>
          </p:cNvPr>
          <p:cNvSpPr txBox="1"/>
          <p:nvPr/>
        </p:nvSpPr>
        <p:spPr>
          <a:xfrm>
            <a:off x="3132463" y="4504675"/>
            <a:ext cx="6876657" cy="1138773"/>
          </a:xfrm>
          <a:prstGeom prst="rect">
            <a:avLst/>
          </a:prstGeom>
          <a:noFill/>
          <a:ln>
            <a:solidFill>
              <a:schemeClr val="tx1"/>
            </a:solidFill>
          </a:ln>
        </p:spPr>
        <p:txBody>
          <a:bodyPr wrap="square" rtlCol="0">
            <a:spAutoFit/>
          </a:bodyPr>
          <a:lstStyle/>
          <a:p>
            <a:r>
              <a:rPr lang="en-US" dirty="0"/>
              <a:t>Receipt of Addiction Treatment After Opioid Overdose Among </a:t>
            </a:r>
          </a:p>
          <a:p>
            <a:r>
              <a:rPr lang="en-US" dirty="0"/>
              <a:t>Medicaid-Enrolled Adolescents and Young Adult</a:t>
            </a:r>
          </a:p>
          <a:p>
            <a:endParaRPr lang="en-US" sz="800" dirty="0"/>
          </a:p>
          <a:p>
            <a:r>
              <a:rPr lang="en-US" sz="1200" dirty="0">
                <a:solidFill>
                  <a:schemeClr val="accent2"/>
                </a:solidFill>
                <a:hlinkClick r:id="rId6"/>
              </a:rPr>
              <a:t>Rachel H Alinsky</a:t>
            </a:r>
            <a:r>
              <a:rPr lang="en-US" sz="1200" dirty="0">
                <a:solidFill>
                  <a:schemeClr val="accent2"/>
                </a:solidFill>
              </a:rPr>
              <a:t>, </a:t>
            </a:r>
            <a:r>
              <a:rPr lang="en-US" sz="1200" dirty="0">
                <a:solidFill>
                  <a:schemeClr val="accent2"/>
                </a:solidFill>
                <a:hlinkClick r:id="rId7"/>
              </a:rPr>
              <a:t>Bonnie T Zima</a:t>
            </a:r>
            <a:r>
              <a:rPr lang="en-US" sz="1200" baseline="30000" dirty="0">
                <a:solidFill>
                  <a:schemeClr val="accent2"/>
                </a:solidFill>
              </a:rPr>
              <a:t> </a:t>
            </a:r>
            <a:r>
              <a:rPr lang="en-US" sz="1200" dirty="0">
                <a:solidFill>
                  <a:schemeClr val="accent2"/>
                </a:solidFill>
              </a:rPr>
              <a:t>, </a:t>
            </a:r>
            <a:r>
              <a:rPr lang="en-US" sz="1200" dirty="0">
                <a:solidFill>
                  <a:schemeClr val="accent2"/>
                </a:solidFill>
                <a:hlinkClick r:id="rId8"/>
              </a:rPr>
              <a:t>Jonathan </a:t>
            </a:r>
            <a:r>
              <a:rPr lang="en-US" sz="1200" dirty="0" err="1">
                <a:solidFill>
                  <a:schemeClr val="accent2"/>
                </a:solidFill>
                <a:hlinkClick r:id="rId8"/>
              </a:rPr>
              <a:t>Rodean</a:t>
            </a:r>
            <a:r>
              <a:rPr lang="en-US" sz="1200" dirty="0">
                <a:solidFill>
                  <a:schemeClr val="accent2"/>
                </a:solidFill>
              </a:rPr>
              <a:t>, </a:t>
            </a:r>
            <a:r>
              <a:rPr lang="en-US" sz="1200" dirty="0">
                <a:solidFill>
                  <a:schemeClr val="accent2"/>
                </a:solidFill>
                <a:hlinkClick r:id="rId9"/>
              </a:rPr>
              <a:t>Pamela A Matson</a:t>
            </a:r>
            <a:r>
              <a:rPr lang="en-US" sz="1200" dirty="0">
                <a:solidFill>
                  <a:schemeClr val="accent2"/>
                </a:solidFill>
              </a:rPr>
              <a:t>, </a:t>
            </a:r>
            <a:r>
              <a:rPr lang="en-US" sz="1200" dirty="0">
                <a:solidFill>
                  <a:schemeClr val="accent2"/>
                </a:solidFill>
                <a:hlinkClick r:id="rId10"/>
              </a:rPr>
              <a:t>Marc R </a:t>
            </a:r>
            <a:r>
              <a:rPr lang="en-US" sz="1200" dirty="0" err="1">
                <a:solidFill>
                  <a:schemeClr val="accent2"/>
                </a:solidFill>
                <a:hlinkClick r:id="rId10"/>
              </a:rPr>
              <a:t>Larochelle</a:t>
            </a:r>
            <a:r>
              <a:rPr lang="en-US" sz="1200" dirty="0">
                <a:solidFill>
                  <a:schemeClr val="accent2"/>
                </a:solidFill>
              </a:rPr>
              <a:t>, </a:t>
            </a:r>
          </a:p>
          <a:p>
            <a:r>
              <a:rPr lang="en-US" sz="1200" dirty="0">
                <a:solidFill>
                  <a:schemeClr val="accent2"/>
                </a:solidFill>
                <a:hlinkClick r:id="rId11"/>
              </a:rPr>
              <a:t>Hoover Adger Jr</a:t>
            </a:r>
            <a:r>
              <a:rPr lang="en-US" sz="1200" dirty="0">
                <a:solidFill>
                  <a:schemeClr val="accent2"/>
                </a:solidFill>
              </a:rPr>
              <a:t>, </a:t>
            </a:r>
            <a:r>
              <a:rPr lang="en-US" sz="1200" dirty="0">
                <a:solidFill>
                  <a:schemeClr val="accent2"/>
                </a:solidFill>
                <a:hlinkClick r:id="rId12"/>
              </a:rPr>
              <a:t>Sarah M Bagley</a:t>
            </a:r>
            <a:r>
              <a:rPr lang="en-US" sz="1200" dirty="0">
                <a:solidFill>
                  <a:schemeClr val="accent2"/>
                </a:solidFill>
              </a:rPr>
              <a:t>, </a:t>
            </a:r>
            <a:r>
              <a:rPr lang="en-US" sz="1200" dirty="0">
                <a:solidFill>
                  <a:schemeClr val="accent2"/>
                </a:solidFill>
                <a:hlinkClick r:id="rId13"/>
              </a:rPr>
              <a:t>Scott E Hadland</a:t>
            </a:r>
            <a:endParaRPr lang="en-US" sz="1200" dirty="0">
              <a:solidFill>
                <a:schemeClr val="accent2"/>
              </a:solidFill>
            </a:endParaRPr>
          </a:p>
        </p:txBody>
      </p:sp>
      <p:pic>
        <p:nvPicPr>
          <p:cNvPr id="4" name="Picture 3" descr="Graphical user interface, text, application, email&#10;&#10;Description automatically generated">
            <a:extLst>
              <a:ext uri="{FF2B5EF4-FFF2-40B4-BE49-F238E27FC236}">
                <a16:creationId xmlns:a16="http://schemas.microsoft.com/office/drawing/2014/main" id="{F0B1050D-12E2-432D-9B98-336C2DE8BB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46541" y="5643449"/>
            <a:ext cx="5041226" cy="1214552"/>
          </a:xfrm>
          <a:prstGeom prst="rect">
            <a:avLst/>
          </a:prstGeom>
          <a:ln w="9525">
            <a:solidFill>
              <a:schemeClr val="tx1"/>
            </a:solidFill>
          </a:ln>
        </p:spPr>
      </p:pic>
    </p:spTree>
    <p:extLst>
      <p:ext uri="{BB962C8B-B14F-4D97-AF65-F5344CB8AC3E}">
        <p14:creationId xmlns:p14="http://schemas.microsoft.com/office/powerpoint/2010/main" val="256600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135B29-9F66-4647-8195-4465F5E3B1D6}"/>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Diving into Health Disparities</a:t>
            </a:r>
          </a:p>
        </p:txBody>
      </p:sp>
      <p:sp>
        <p:nvSpPr>
          <p:cNvPr id="11" name="Rectangle 3">
            <a:extLst>
              <a:ext uri="{FF2B5EF4-FFF2-40B4-BE49-F238E27FC236}">
                <a16:creationId xmlns:a16="http://schemas.microsoft.com/office/drawing/2014/main" id="{8DD20194-9ED7-493D-A7D3-6A05D4FBA825}"/>
              </a:ext>
            </a:extLst>
          </p:cNvPr>
          <p:cNvSpPr txBox="1">
            <a:spLocks noChangeArrowheads="1"/>
          </p:cNvSpPr>
          <p:nvPr/>
        </p:nvSpPr>
        <p:spPr>
          <a:xfrm>
            <a:off x="0" y="1203449"/>
            <a:ext cx="12192000" cy="49706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a:p>
            <a:endParaRPr lang="en-US" altLang="en-US" dirty="0"/>
          </a:p>
          <a:p>
            <a:endParaRPr lang="en-US" altLang="en-US" dirty="0"/>
          </a:p>
          <a:p>
            <a:endParaRPr lang="en-US" altLang="en-US" dirty="0"/>
          </a:p>
          <a:p>
            <a:pPr algn="ctr"/>
            <a:r>
              <a:rPr lang="en-US" altLang="en-US" dirty="0"/>
              <a:t>Where do we start? Strategies to improve it.</a:t>
            </a:r>
            <a:endParaRPr lang="en-US" altLang="en-US" sz="2800" dirty="0"/>
          </a:p>
        </p:txBody>
      </p:sp>
    </p:spTree>
    <p:extLst>
      <p:ext uri="{BB962C8B-B14F-4D97-AF65-F5344CB8AC3E}">
        <p14:creationId xmlns:p14="http://schemas.microsoft.com/office/powerpoint/2010/main" val="2958326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135B29-9F66-4647-8195-4465F5E3B1D6}"/>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Diving into Health Disparities</a:t>
            </a:r>
          </a:p>
        </p:txBody>
      </p:sp>
      <p:sp>
        <p:nvSpPr>
          <p:cNvPr id="11" name="Rectangle 3">
            <a:extLst>
              <a:ext uri="{FF2B5EF4-FFF2-40B4-BE49-F238E27FC236}">
                <a16:creationId xmlns:a16="http://schemas.microsoft.com/office/drawing/2014/main" id="{8DD20194-9ED7-493D-A7D3-6A05D4FBA825}"/>
              </a:ext>
            </a:extLst>
          </p:cNvPr>
          <p:cNvSpPr txBox="1">
            <a:spLocks noChangeArrowheads="1"/>
          </p:cNvSpPr>
          <p:nvPr/>
        </p:nvSpPr>
        <p:spPr>
          <a:xfrm>
            <a:off x="0" y="1369273"/>
            <a:ext cx="12192000" cy="49706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sz="2800" dirty="0"/>
          </a:p>
        </p:txBody>
      </p:sp>
      <p:sp>
        <p:nvSpPr>
          <p:cNvPr id="4" name="TextBox 3">
            <a:extLst>
              <a:ext uri="{FF2B5EF4-FFF2-40B4-BE49-F238E27FC236}">
                <a16:creationId xmlns:a16="http://schemas.microsoft.com/office/drawing/2014/main" id="{28910EB4-A6C1-48F6-ACC7-8DDEFCB92860}"/>
              </a:ext>
            </a:extLst>
          </p:cNvPr>
          <p:cNvSpPr txBox="1"/>
          <p:nvPr/>
        </p:nvSpPr>
        <p:spPr>
          <a:xfrm>
            <a:off x="1676400" y="2194441"/>
            <a:ext cx="8839200" cy="3170099"/>
          </a:xfrm>
          <a:prstGeom prst="rect">
            <a:avLst/>
          </a:prstGeom>
          <a:solidFill>
            <a:schemeClr val="accent1">
              <a:lumMod val="20000"/>
              <a:lumOff val="80000"/>
            </a:schemeClr>
          </a:solidFill>
        </p:spPr>
        <p:txBody>
          <a:bodyPr wrap="square" rtlCol="0">
            <a:spAutoFit/>
          </a:bodyPr>
          <a:lstStyle/>
          <a:p>
            <a:pPr algn="ctr"/>
            <a:r>
              <a:rPr lang="en-US" sz="4400" b="1" dirty="0">
                <a:latin typeface="+mj-lt"/>
              </a:rPr>
              <a:t>“The only way to undo racism is to consistently identify and describe it – </a:t>
            </a:r>
          </a:p>
          <a:p>
            <a:pPr algn="ctr"/>
            <a:r>
              <a:rPr lang="en-US" sz="4400" b="1" dirty="0">
                <a:latin typeface="+mj-lt"/>
              </a:rPr>
              <a:t>and then </a:t>
            </a:r>
            <a:r>
              <a:rPr lang="en-US" sz="4400" b="1" u="sng" dirty="0">
                <a:latin typeface="+mj-lt"/>
              </a:rPr>
              <a:t>dismantle</a:t>
            </a:r>
            <a:r>
              <a:rPr lang="en-US" sz="4400" b="1" dirty="0">
                <a:latin typeface="+mj-lt"/>
              </a:rPr>
              <a:t> it.”</a:t>
            </a:r>
          </a:p>
          <a:p>
            <a:pPr marL="4229100" lvl="8" indent="-571500" algn="r">
              <a:buFontTx/>
              <a:buChar char="-"/>
            </a:pPr>
            <a:r>
              <a:rPr lang="en-US" sz="4400" dirty="0" err="1">
                <a:latin typeface="+mj-lt"/>
              </a:rPr>
              <a:t>Ibram</a:t>
            </a:r>
            <a:r>
              <a:rPr lang="en-US" sz="4400" dirty="0">
                <a:latin typeface="+mj-lt"/>
              </a:rPr>
              <a:t> X. </a:t>
            </a:r>
            <a:r>
              <a:rPr lang="en-US" sz="4400" dirty="0" err="1">
                <a:latin typeface="+mj-lt"/>
              </a:rPr>
              <a:t>Kendi</a:t>
            </a:r>
            <a:endParaRPr lang="en-US" sz="4400" dirty="0">
              <a:latin typeface="+mj-lt"/>
            </a:endParaRPr>
          </a:p>
          <a:p>
            <a:pPr algn="r"/>
            <a:r>
              <a:rPr lang="en-US" sz="2000" i="1" dirty="0"/>
              <a:t>Author of How to Be an Antiracist</a:t>
            </a:r>
          </a:p>
        </p:txBody>
      </p:sp>
      <p:sp>
        <p:nvSpPr>
          <p:cNvPr id="5" name="Double Brace 4">
            <a:extLst>
              <a:ext uri="{FF2B5EF4-FFF2-40B4-BE49-F238E27FC236}">
                <a16:creationId xmlns:a16="http://schemas.microsoft.com/office/drawing/2014/main" id="{4D8BC48A-8955-4408-8695-75501F64BB66}"/>
              </a:ext>
            </a:extLst>
          </p:cNvPr>
          <p:cNvSpPr/>
          <p:nvPr/>
        </p:nvSpPr>
        <p:spPr>
          <a:xfrm>
            <a:off x="642938" y="1494562"/>
            <a:ext cx="10956396" cy="4514850"/>
          </a:xfrm>
          <a:prstGeom prst="bracePair">
            <a:avLst/>
          </a:prstGeom>
          <a:ln w="1270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502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1757B023-8CFD-0B4D-8D9B-D53C1340AD45}"/>
              </a:ext>
            </a:extLst>
          </p:cNvPr>
          <p:cNvSpPr/>
          <p:nvPr/>
        </p:nvSpPr>
        <p:spPr>
          <a:xfrm>
            <a:off x="2326124" y="1516919"/>
            <a:ext cx="7372350" cy="4086225"/>
          </a:xfrm>
          <a:prstGeom prst="cloudCallout">
            <a:avLst>
              <a:gd name="adj1" fmla="val -38662"/>
              <a:gd name="adj2" fmla="val 6879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67A3D0-B2EA-D348-8BB8-2F9E8D05D9B3}"/>
              </a:ext>
            </a:extLst>
          </p:cNvPr>
          <p:cNvSpPr txBox="1"/>
          <p:nvPr/>
        </p:nvSpPr>
        <p:spPr>
          <a:xfrm>
            <a:off x="3776305" y="2836756"/>
            <a:ext cx="4471987" cy="1446550"/>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Well, how do I do that?</a:t>
            </a:r>
          </a:p>
        </p:txBody>
      </p:sp>
      <p:sp>
        <p:nvSpPr>
          <p:cNvPr id="5" name="Footer Placeholder 3">
            <a:extLst>
              <a:ext uri="{FF2B5EF4-FFF2-40B4-BE49-F238E27FC236}">
                <a16:creationId xmlns:a16="http://schemas.microsoft.com/office/drawing/2014/main" id="{C7EA2BD6-1E77-A24D-9056-EE39C10E87E3}"/>
              </a:ext>
            </a:extLst>
          </p:cNvPr>
          <p:cNvSpPr txBox="1">
            <a:spLocks/>
          </p:cNvSpPr>
          <p:nvPr/>
        </p:nvSpPr>
        <p:spPr>
          <a:xfrm>
            <a:off x="141354" y="6492155"/>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
        <p:nvSpPr>
          <p:cNvPr id="6" name="Rectangle 2">
            <a:extLst>
              <a:ext uri="{FF2B5EF4-FFF2-40B4-BE49-F238E27FC236}">
                <a16:creationId xmlns:a16="http://schemas.microsoft.com/office/drawing/2014/main" id="{A262CE6D-E227-4685-AEAF-3B57F0F763C7}"/>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Dismantle racism:</a:t>
            </a:r>
          </a:p>
        </p:txBody>
      </p:sp>
    </p:spTree>
    <p:extLst>
      <p:ext uri="{BB962C8B-B14F-4D97-AF65-F5344CB8AC3E}">
        <p14:creationId xmlns:p14="http://schemas.microsoft.com/office/powerpoint/2010/main" val="178287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C7EA2BD6-1E77-A24D-9056-EE39C10E87E3}"/>
              </a:ext>
            </a:extLst>
          </p:cNvPr>
          <p:cNvSpPr txBox="1">
            <a:spLocks/>
          </p:cNvSpPr>
          <p:nvPr/>
        </p:nvSpPr>
        <p:spPr>
          <a:xfrm>
            <a:off x="141354" y="6492155"/>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
        <p:nvSpPr>
          <p:cNvPr id="6" name="Rectangle 2">
            <a:extLst>
              <a:ext uri="{FF2B5EF4-FFF2-40B4-BE49-F238E27FC236}">
                <a16:creationId xmlns:a16="http://schemas.microsoft.com/office/drawing/2014/main" id="{A262CE6D-E227-4685-AEAF-3B57F0F763C7}"/>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Becoming an Antiracist in Health Care</a:t>
            </a:r>
          </a:p>
        </p:txBody>
      </p:sp>
      <p:graphicFrame>
        <p:nvGraphicFramePr>
          <p:cNvPr id="7" name="Rectangle 3">
            <a:extLst>
              <a:ext uri="{FF2B5EF4-FFF2-40B4-BE49-F238E27FC236}">
                <a16:creationId xmlns:a16="http://schemas.microsoft.com/office/drawing/2014/main" id="{6ECD37A8-FBAD-4A9E-8414-8064BF8FBF85}"/>
              </a:ext>
            </a:extLst>
          </p:cNvPr>
          <p:cNvGraphicFramePr>
            <a:graphicFrameLocks/>
          </p:cNvGraphicFramePr>
          <p:nvPr/>
        </p:nvGraphicFramePr>
        <p:xfrm>
          <a:off x="685402" y="1654751"/>
          <a:ext cx="10821196" cy="487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60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graphicEl>
                                              <a:dgm id="{424636EC-2C29-9842-B807-7E13BB46EF71}"/>
                                            </p:graphicEl>
                                          </p:spTgt>
                                        </p:tgtEl>
                                        <p:attrNameLst>
                                          <p:attrName>style.visibility</p:attrName>
                                        </p:attrNameLst>
                                      </p:cBhvr>
                                      <p:to>
                                        <p:strVal val="visible"/>
                                      </p:to>
                                    </p:set>
                                    <p:anim calcmode="lin" valueType="num">
                                      <p:cBhvr additive="base">
                                        <p:cTn id="7" dur="500" fill="hold"/>
                                        <p:tgtEl>
                                          <p:spTgt spid="7">
                                            <p:graphicEl>
                                              <a:dgm id="{424636EC-2C29-9842-B807-7E13BB46EF71}"/>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graphicEl>
                                              <a:dgm id="{424636EC-2C29-9842-B807-7E13BB46EF71}"/>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7">
                                            <p:graphicEl>
                                              <a:dgm id="{BC4E411C-C02D-9A46-AECD-38C4E97C4D41}"/>
                                            </p:graphicEl>
                                          </p:spTgt>
                                        </p:tgtEl>
                                        <p:attrNameLst>
                                          <p:attrName>style.visibility</p:attrName>
                                        </p:attrNameLst>
                                      </p:cBhvr>
                                      <p:to>
                                        <p:strVal val="visible"/>
                                      </p:to>
                                    </p:set>
                                    <p:anim calcmode="lin" valueType="num">
                                      <p:cBhvr>
                                        <p:cTn id="12" dur="1000" fill="hold"/>
                                        <p:tgtEl>
                                          <p:spTgt spid="7">
                                            <p:graphicEl>
                                              <a:dgm id="{BC4E411C-C02D-9A46-AECD-38C4E97C4D41}"/>
                                            </p:graphicEl>
                                          </p:spTgt>
                                        </p:tgtEl>
                                        <p:attrNameLst>
                                          <p:attrName>ppt_w</p:attrName>
                                        </p:attrNameLst>
                                      </p:cBhvr>
                                      <p:tavLst>
                                        <p:tav tm="0">
                                          <p:val>
                                            <p:fltVal val="0"/>
                                          </p:val>
                                        </p:tav>
                                        <p:tav tm="100000">
                                          <p:val>
                                            <p:strVal val="#ppt_w"/>
                                          </p:val>
                                        </p:tav>
                                      </p:tavLst>
                                    </p:anim>
                                    <p:anim calcmode="lin" valueType="num">
                                      <p:cBhvr>
                                        <p:cTn id="13" dur="1000" fill="hold"/>
                                        <p:tgtEl>
                                          <p:spTgt spid="7">
                                            <p:graphicEl>
                                              <a:dgm id="{BC4E411C-C02D-9A46-AECD-38C4E97C4D41}"/>
                                            </p:graphicEl>
                                          </p:spTgt>
                                        </p:tgtEl>
                                        <p:attrNameLst>
                                          <p:attrName>ppt_h</p:attrName>
                                        </p:attrNameLst>
                                      </p:cBhvr>
                                      <p:tavLst>
                                        <p:tav tm="0">
                                          <p:val>
                                            <p:fltVal val="0"/>
                                          </p:val>
                                        </p:tav>
                                        <p:tav tm="100000">
                                          <p:val>
                                            <p:strVal val="#ppt_h"/>
                                          </p:val>
                                        </p:tav>
                                      </p:tavLst>
                                    </p:anim>
                                    <p:animEffect transition="in" filter="fade">
                                      <p:cBhvr>
                                        <p:cTn id="14" dur="1000"/>
                                        <p:tgtEl>
                                          <p:spTgt spid="7">
                                            <p:graphicEl>
                                              <a:dgm id="{BC4E411C-C02D-9A46-AECD-38C4E97C4D41}"/>
                                            </p:graphicEl>
                                          </p:spTgt>
                                        </p:tgtEl>
                                      </p:cBhvr>
                                    </p:animEffect>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7">
                                            <p:graphicEl>
                                              <a:dgm id="{45A84028-CF19-7749-817A-A2DF70F3363C}"/>
                                            </p:graphicEl>
                                          </p:spTgt>
                                        </p:tgtEl>
                                        <p:attrNameLst>
                                          <p:attrName>style.visibility</p:attrName>
                                        </p:attrNameLst>
                                      </p:cBhvr>
                                      <p:to>
                                        <p:strVal val="visible"/>
                                      </p:to>
                                    </p:set>
                                    <p:anim calcmode="lin" valueType="num">
                                      <p:cBhvr additive="base">
                                        <p:cTn id="18" dur="500" fill="hold"/>
                                        <p:tgtEl>
                                          <p:spTgt spid="7">
                                            <p:graphicEl>
                                              <a:dgm id="{45A84028-CF19-7749-817A-A2DF70F3363C}"/>
                                            </p:graphic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graphicEl>
                                              <a:dgm id="{45A84028-CF19-7749-817A-A2DF70F3363C}"/>
                                            </p:graphic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7">
                                            <p:graphicEl>
                                              <a:dgm id="{F7494361-39AC-114A-B5B6-ED54823376B3}"/>
                                            </p:graphicEl>
                                          </p:spTgt>
                                        </p:tgtEl>
                                        <p:attrNameLst>
                                          <p:attrName>style.visibility</p:attrName>
                                        </p:attrNameLst>
                                      </p:cBhvr>
                                      <p:to>
                                        <p:strVal val="visible"/>
                                      </p:to>
                                    </p:set>
                                    <p:anim calcmode="lin" valueType="num">
                                      <p:cBhvr>
                                        <p:cTn id="23" dur="1000" fill="hold"/>
                                        <p:tgtEl>
                                          <p:spTgt spid="7">
                                            <p:graphicEl>
                                              <a:dgm id="{F7494361-39AC-114A-B5B6-ED54823376B3}"/>
                                            </p:graphicEl>
                                          </p:spTgt>
                                        </p:tgtEl>
                                        <p:attrNameLst>
                                          <p:attrName>ppt_w</p:attrName>
                                        </p:attrNameLst>
                                      </p:cBhvr>
                                      <p:tavLst>
                                        <p:tav tm="0">
                                          <p:val>
                                            <p:fltVal val="0"/>
                                          </p:val>
                                        </p:tav>
                                        <p:tav tm="100000">
                                          <p:val>
                                            <p:strVal val="#ppt_w"/>
                                          </p:val>
                                        </p:tav>
                                      </p:tavLst>
                                    </p:anim>
                                    <p:anim calcmode="lin" valueType="num">
                                      <p:cBhvr>
                                        <p:cTn id="24" dur="1000" fill="hold"/>
                                        <p:tgtEl>
                                          <p:spTgt spid="7">
                                            <p:graphicEl>
                                              <a:dgm id="{F7494361-39AC-114A-B5B6-ED54823376B3}"/>
                                            </p:graphicEl>
                                          </p:spTgt>
                                        </p:tgtEl>
                                        <p:attrNameLst>
                                          <p:attrName>ppt_h</p:attrName>
                                        </p:attrNameLst>
                                      </p:cBhvr>
                                      <p:tavLst>
                                        <p:tav tm="0">
                                          <p:val>
                                            <p:fltVal val="0"/>
                                          </p:val>
                                        </p:tav>
                                        <p:tav tm="100000">
                                          <p:val>
                                            <p:strVal val="#ppt_h"/>
                                          </p:val>
                                        </p:tav>
                                      </p:tavLst>
                                    </p:anim>
                                    <p:animEffect transition="in" filter="fade">
                                      <p:cBhvr>
                                        <p:cTn id="25" dur="1000"/>
                                        <p:tgtEl>
                                          <p:spTgt spid="7">
                                            <p:graphicEl>
                                              <a:dgm id="{F7494361-39AC-114A-B5B6-ED54823376B3}"/>
                                            </p:graphicEl>
                                          </p:spTgt>
                                        </p:tgtEl>
                                      </p:cBhvr>
                                    </p:animEffect>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7">
                                            <p:graphicEl>
                                              <a:dgm id="{1BAD1506-3FF1-324C-9394-B36980074C64}"/>
                                            </p:graphicEl>
                                          </p:spTgt>
                                        </p:tgtEl>
                                        <p:attrNameLst>
                                          <p:attrName>style.visibility</p:attrName>
                                        </p:attrNameLst>
                                      </p:cBhvr>
                                      <p:to>
                                        <p:strVal val="visible"/>
                                      </p:to>
                                    </p:set>
                                    <p:anim calcmode="lin" valueType="num">
                                      <p:cBhvr additive="base">
                                        <p:cTn id="29" dur="500" fill="hold"/>
                                        <p:tgtEl>
                                          <p:spTgt spid="7">
                                            <p:graphicEl>
                                              <a:dgm id="{1BAD1506-3FF1-324C-9394-B36980074C6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graphicEl>
                                              <a:dgm id="{1BAD1506-3FF1-324C-9394-B36980074C64}"/>
                                            </p:graphicEl>
                                          </p:spTgt>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53" presetClass="entr" presetSubtype="16" fill="hold" grpId="0" nodeType="afterEffect">
                                  <p:stCondLst>
                                    <p:cond delay="0"/>
                                  </p:stCondLst>
                                  <p:childTnLst>
                                    <p:set>
                                      <p:cBhvr>
                                        <p:cTn id="33" dur="1" fill="hold">
                                          <p:stCondLst>
                                            <p:cond delay="0"/>
                                          </p:stCondLst>
                                        </p:cTn>
                                        <p:tgtEl>
                                          <p:spTgt spid="7">
                                            <p:graphicEl>
                                              <a:dgm id="{04A99161-CF34-D148-A491-FFFFB26A281B}"/>
                                            </p:graphicEl>
                                          </p:spTgt>
                                        </p:tgtEl>
                                        <p:attrNameLst>
                                          <p:attrName>style.visibility</p:attrName>
                                        </p:attrNameLst>
                                      </p:cBhvr>
                                      <p:to>
                                        <p:strVal val="visible"/>
                                      </p:to>
                                    </p:set>
                                    <p:anim calcmode="lin" valueType="num">
                                      <p:cBhvr>
                                        <p:cTn id="34" dur="1000" fill="hold"/>
                                        <p:tgtEl>
                                          <p:spTgt spid="7">
                                            <p:graphicEl>
                                              <a:dgm id="{04A99161-CF34-D148-A491-FFFFB26A281B}"/>
                                            </p:graphicEl>
                                          </p:spTgt>
                                        </p:tgtEl>
                                        <p:attrNameLst>
                                          <p:attrName>ppt_w</p:attrName>
                                        </p:attrNameLst>
                                      </p:cBhvr>
                                      <p:tavLst>
                                        <p:tav tm="0">
                                          <p:val>
                                            <p:fltVal val="0"/>
                                          </p:val>
                                        </p:tav>
                                        <p:tav tm="100000">
                                          <p:val>
                                            <p:strVal val="#ppt_w"/>
                                          </p:val>
                                        </p:tav>
                                      </p:tavLst>
                                    </p:anim>
                                    <p:anim calcmode="lin" valueType="num">
                                      <p:cBhvr>
                                        <p:cTn id="35" dur="1000" fill="hold"/>
                                        <p:tgtEl>
                                          <p:spTgt spid="7">
                                            <p:graphicEl>
                                              <a:dgm id="{04A99161-CF34-D148-A491-FFFFB26A281B}"/>
                                            </p:graphicEl>
                                          </p:spTgt>
                                        </p:tgtEl>
                                        <p:attrNameLst>
                                          <p:attrName>ppt_h</p:attrName>
                                        </p:attrNameLst>
                                      </p:cBhvr>
                                      <p:tavLst>
                                        <p:tav tm="0">
                                          <p:val>
                                            <p:fltVal val="0"/>
                                          </p:val>
                                        </p:tav>
                                        <p:tav tm="100000">
                                          <p:val>
                                            <p:strVal val="#ppt_h"/>
                                          </p:val>
                                        </p:tav>
                                      </p:tavLst>
                                    </p:anim>
                                    <p:animEffect transition="in" filter="fade">
                                      <p:cBhvr>
                                        <p:cTn id="36" dur="1000"/>
                                        <p:tgtEl>
                                          <p:spTgt spid="7">
                                            <p:graphicEl>
                                              <a:dgm id="{04A99161-CF34-D148-A491-FFFFB26A281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262CE6D-E227-4685-AEAF-3B57F0F763C7}"/>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Becoming an ally within systems</a:t>
            </a:r>
          </a:p>
        </p:txBody>
      </p:sp>
      <p:graphicFrame>
        <p:nvGraphicFramePr>
          <p:cNvPr id="8" name="Diagram 7">
            <a:extLst>
              <a:ext uri="{FF2B5EF4-FFF2-40B4-BE49-F238E27FC236}">
                <a16:creationId xmlns:a16="http://schemas.microsoft.com/office/drawing/2014/main" id="{904F815F-E69A-4CEF-891A-57B9300EAEFC}"/>
              </a:ext>
            </a:extLst>
          </p:cNvPr>
          <p:cNvGraphicFramePr/>
          <p:nvPr>
            <p:extLst>
              <p:ext uri="{D42A27DB-BD31-4B8C-83A1-F6EECF244321}">
                <p14:modId xmlns:p14="http://schemas.microsoft.com/office/powerpoint/2010/main" val="3648562050"/>
              </p:ext>
            </p:extLst>
          </p:nvPr>
        </p:nvGraphicFramePr>
        <p:xfrm>
          <a:off x="388023" y="1640849"/>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8531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262CE6D-E227-4685-AEAF-3B57F0F763C7}"/>
              </a:ext>
            </a:extLst>
          </p:cNvPr>
          <p:cNvSpPr txBox="1">
            <a:spLocks noChangeArrowheads="1"/>
          </p:cNvSpPr>
          <p:nvPr/>
        </p:nvSpPr>
        <p:spPr>
          <a:xfrm>
            <a:off x="-4233" y="-14644"/>
            <a:ext cx="12192000" cy="115764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Adverse Childhood Experiences (ACEs)</a:t>
            </a:r>
          </a:p>
        </p:txBody>
      </p:sp>
      <p:sp>
        <p:nvSpPr>
          <p:cNvPr id="5" name="Title 2">
            <a:extLst>
              <a:ext uri="{FF2B5EF4-FFF2-40B4-BE49-F238E27FC236}">
                <a16:creationId xmlns:a16="http://schemas.microsoft.com/office/drawing/2014/main" id="{1FE3697E-CD85-4C9F-B18D-E81BD9067B3E}"/>
              </a:ext>
            </a:extLst>
          </p:cNvPr>
          <p:cNvSpPr txBox="1">
            <a:spLocks/>
          </p:cNvSpPr>
          <p:nvPr/>
        </p:nvSpPr>
        <p:spPr>
          <a:xfrm>
            <a:off x="787400" y="1431925"/>
            <a:ext cx="10515600" cy="2886075"/>
          </a:xfrm>
          <a:prstGeom prst="rect">
            <a:avLst/>
          </a:prstGeom>
          <a:solidFill>
            <a:schemeClr val="accent1">
              <a:lumMod val="40000"/>
              <a:lumOff val="6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a:t>“Racism is an adverse childhood experience &amp; core social determinant of health that is a driver of health inequities</a:t>
            </a:r>
            <a:r>
              <a:rPr lang="en-US"/>
              <a:t>.”  </a:t>
            </a:r>
            <a:br>
              <a:rPr lang="en-US"/>
            </a:br>
            <a:r>
              <a:rPr lang="en-US" sz="2000"/>
              <a:t>                                                                                               </a:t>
            </a:r>
            <a:br>
              <a:rPr lang="en-US" sz="2000"/>
            </a:br>
            <a:r>
              <a:rPr lang="en-US" sz="2000"/>
              <a:t>                                                                                                     </a:t>
            </a:r>
            <a:endParaRPr lang="en-US" dirty="0"/>
          </a:p>
        </p:txBody>
      </p:sp>
      <p:sp>
        <p:nvSpPr>
          <p:cNvPr id="4" name="Text Placeholder 1">
            <a:extLst>
              <a:ext uri="{FF2B5EF4-FFF2-40B4-BE49-F238E27FC236}">
                <a16:creationId xmlns:a16="http://schemas.microsoft.com/office/drawing/2014/main" id="{4AAC291D-DFF8-4167-95ED-EC76F87B237F}"/>
              </a:ext>
            </a:extLst>
          </p:cNvPr>
          <p:cNvSpPr txBox="1">
            <a:spLocks/>
          </p:cNvSpPr>
          <p:nvPr/>
        </p:nvSpPr>
        <p:spPr>
          <a:xfrm>
            <a:off x="8591959" y="3942013"/>
            <a:ext cx="2744337" cy="37598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a:solidFill>
                  <a:schemeClr val="tx1"/>
                </a:solidFill>
                <a:latin typeface="Arial" panose="020B0604020202020204" pitchFamily="34" charset="0"/>
                <a:cs typeface="Arial" panose="020B0604020202020204" pitchFamily="34" charset="0"/>
              </a:rPr>
              <a:t>Trent et al., 2019. Pediatrics</a:t>
            </a:r>
          </a:p>
        </p:txBody>
      </p:sp>
    </p:spTree>
    <p:extLst>
      <p:ext uri="{BB962C8B-B14F-4D97-AF65-F5344CB8AC3E}">
        <p14:creationId xmlns:p14="http://schemas.microsoft.com/office/powerpoint/2010/main" val="1983414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1027"/>
          <p:cNvSpPr>
            <a:spLocks noGrp="1" noChangeArrowheads="1"/>
          </p:cNvSpPr>
          <p:nvPr>
            <p:ph type="body" idx="1"/>
          </p:nvPr>
        </p:nvSpPr>
        <p:spPr>
          <a:xfrm>
            <a:off x="0" y="1192742"/>
            <a:ext cx="8291015" cy="5665258"/>
          </a:xfrm>
        </p:spPr>
        <p:txBody>
          <a:bodyPr>
            <a:normAutofit/>
          </a:bodyPr>
          <a:lstStyle/>
          <a:p>
            <a:r>
              <a:rPr lang="en-US" altLang="en-US" sz="3000" dirty="0"/>
              <a:t>15-year-old Hispanic girl with Type I Diabetes</a:t>
            </a:r>
          </a:p>
          <a:p>
            <a:endParaRPr lang="en-US" altLang="en-US" sz="3000" dirty="0"/>
          </a:p>
          <a:p>
            <a:r>
              <a:rPr lang="en-US" altLang="en-US" sz="3000" dirty="0"/>
              <a:t>Multiple hospitalizations for DKA</a:t>
            </a:r>
          </a:p>
          <a:p>
            <a:endParaRPr lang="en-US" altLang="en-US" sz="3000" dirty="0"/>
          </a:p>
          <a:p>
            <a:r>
              <a:rPr lang="en-US" altLang="en-US" sz="3000" dirty="0"/>
              <a:t>History of non-compliance</a:t>
            </a:r>
          </a:p>
          <a:p>
            <a:endParaRPr lang="en-US" altLang="en-US" sz="3000" dirty="0"/>
          </a:p>
          <a:p>
            <a:r>
              <a:rPr lang="en-US" altLang="en-US" sz="3000" dirty="0"/>
              <a:t>Consult to adolescent medicine – talk to the patient about medication compliance and importance of taking her medications.</a:t>
            </a:r>
          </a:p>
        </p:txBody>
      </p:sp>
      <p:sp>
        <p:nvSpPr>
          <p:cNvPr id="6" name="Title 1">
            <a:extLst>
              <a:ext uri="{FF2B5EF4-FFF2-40B4-BE49-F238E27FC236}">
                <a16:creationId xmlns:a16="http://schemas.microsoft.com/office/drawing/2014/main" id="{238039A1-2192-4929-B56E-E982C571E31B}"/>
              </a:ext>
            </a:extLst>
          </p:cNvPr>
          <p:cNvSpPr>
            <a:spLocks noGrp="1"/>
          </p:cNvSpPr>
          <p:nvPr>
            <p:ph type="title"/>
          </p:nvPr>
        </p:nvSpPr>
        <p:spPr>
          <a:xfrm>
            <a:off x="0" y="0"/>
            <a:ext cx="12192000" cy="1006475"/>
          </a:xfrm>
          <a:solidFill>
            <a:schemeClr val="accent2">
              <a:lumMod val="40000"/>
              <a:lumOff val="60000"/>
            </a:schemeClr>
          </a:solidFill>
        </p:spPr>
        <p:txBody>
          <a:bodyPr>
            <a:normAutofit/>
          </a:bodyPr>
          <a:lstStyle/>
          <a:p>
            <a:r>
              <a:rPr lang="en-US" sz="4000" b="1" dirty="0"/>
              <a:t>Clinical Case</a:t>
            </a:r>
          </a:p>
        </p:txBody>
      </p:sp>
      <p:pic>
        <p:nvPicPr>
          <p:cNvPr id="4" name="Object 4" descr="preencoded.png">
            <a:extLst>
              <a:ext uri="{FF2B5EF4-FFF2-40B4-BE49-F238E27FC236}">
                <a16:creationId xmlns:a16="http://schemas.microsoft.com/office/drawing/2014/main" id="{84C2D475-F326-4DD9-9C81-5DC20951F646}"/>
              </a:ext>
            </a:extLst>
          </p:cNvPr>
          <p:cNvPicPr>
            <a:picLocks noChangeAspect="1"/>
          </p:cNvPicPr>
          <p:nvPr/>
        </p:nvPicPr>
        <p:blipFill>
          <a:blip r:embed="rId3"/>
          <a:srcRect l="28135" r="28135"/>
          <a:stretch/>
        </p:blipFill>
        <p:spPr>
          <a:xfrm>
            <a:off x="8291015" y="1006475"/>
            <a:ext cx="3882712" cy="5943600"/>
          </a:xfrm>
          <a:prstGeom prst="rect">
            <a:avLst/>
          </a:prstGeom>
        </p:spPr>
      </p:pic>
    </p:spTree>
    <p:extLst>
      <p:ext uri="{BB962C8B-B14F-4D97-AF65-F5344CB8AC3E}">
        <p14:creationId xmlns:p14="http://schemas.microsoft.com/office/powerpoint/2010/main" val="141215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par>
                          <p:cTn id="7" fill="hold" nodeType="with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0483">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0483">
                                            <p:txEl>
                                              <p:pRg st="4" end="4"/>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3" name="Title 1"/>
          <p:cNvSpPr>
            <a:spLocks noGrp="1"/>
          </p:cNvSpPr>
          <p:nvPr>
            <p:ph type="title"/>
          </p:nvPr>
        </p:nvSpPr>
        <p:spPr>
          <a:xfrm>
            <a:off x="3558269" y="1843238"/>
            <a:ext cx="5072414" cy="1325563"/>
          </a:xfrm>
        </p:spPr>
        <p:txBody>
          <a:bodyPr anchor="b">
            <a:normAutofit/>
          </a:bodyPr>
          <a:lstStyle/>
          <a:p>
            <a:pPr algn="just" eaLnBrk="1" hangingPunct="1"/>
            <a:r>
              <a:rPr lang="en-US" dirty="0">
                <a:solidFill>
                  <a:schemeClr val="tx1">
                    <a:lumMod val="65000"/>
                    <a:lumOff val="35000"/>
                  </a:schemeClr>
                </a:solidFill>
              </a:rPr>
              <a:t>Webinar Presenters</a:t>
            </a:r>
          </a:p>
        </p:txBody>
      </p:sp>
      <p:sp>
        <p:nvSpPr>
          <p:cNvPr id="28674" name="Content Placeholder 3"/>
          <p:cNvSpPr>
            <a:spLocks noGrp="1"/>
          </p:cNvSpPr>
          <p:nvPr>
            <p:ph sz="quarter" idx="4294967295"/>
          </p:nvPr>
        </p:nvSpPr>
        <p:spPr>
          <a:xfrm>
            <a:off x="6835256" y="4275802"/>
            <a:ext cx="3602637" cy="1299943"/>
          </a:xfrm>
        </p:spPr>
        <p:txBody>
          <a:bodyPr>
            <a:noAutofit/>
          </a:bodyPr>
          <a:lstStyle/>
          <a:p>
            <a:pPr marL="0" indent="0">
              <a:lnSpc>
                <a:spcPct val="100000"/>
              </a:lnSpc>
              <a:spcBef>
                <a:spcPts val="0"/>
              </a:spcBef>
              <a:buNone/>
            </a:pPr>
            <a:r>
              <a:rPr lang="en-US" sz="1800" b="1" dirty="0"/>
              <a:t>Hoover </a:t>
            </a:r>
            <a:r>
              <a:rPr lang="en-US" sz="1800" b="1" dirty="0" err="1"/>
              <a:t>Adger</a:t>
            </a:r>
            <a:r>
              <a:rPr lang="en-US" sz="1800" b="1" dirty="0"/>
              <a:t>, Jr., MD, MPH, MBA</a:t>
            </a:r>
            <a:r>
              <a:rPr lang="en-US" sz="1800" dirty="0"/>
              <a:t> </a:t>
            </a:r>
          </a:p>
          <a:p>
            <a:pPr marL="0" indent="0">
              <a:lnSpc>
                <a:spcPct val="100000"/>
              </a:lnSpc>
              <a:spcBef>
                <a:spcPts val="0"/>
              </a:spcBef>
              <a:buNone/>
            </a:pPr>
            <a:r>
              <a:rPr lang="en-US" sz="1800" dirty="0"/>
              <a:t>Professor of Pediatrics, Division of Adolescent &amp; Young Adult Medicine, Faculty Co-Leader, Sabin College,        Johns Hopkins School of Medicine </a:t>
            </a:r>
          </a:p>
          <a:p>
            <a:pPr marL="0" indent="0">
              <a:lnSpc>
                <a:spcPct val="100000"/>
              </a:lnSpc>
              <a:spcBef>
                <a:spcPts val="0"/>
              </a:spcBef>
              <a:buNone/>
            </a:pPr>
            <a:endParaRPr lang="en-US" sz="1800" b="1" dirty="0"/>
          </a:p>
        </p:txBody>
      </p:sp>
      <p:pic>
        <p:nvPicPr>
          <p:cNvPr id="6" name="Picture 5" descr="A person in a suit smiling&#10;&#10;Description automatically generated with medium confidence">
            <a:extLst>
              <a:ext uri="{FF2B5EF4-FFF2-40B4-BE49-F238E27FC236}">
                <a16:creationId xmlns:a16="http://schemas.microsoft.com/office/drawing/2014/main" id="{225B9067-32CC-4571-9BB5-E6B0981CF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7" r="12470" b="3"/>
          <a:stretch/>
        </p:blipFill>
        <p:spPr>
          <a:xfrm>
            <a:off x="0" y="0"/>
            <a:ext cx="3485811" cy="4552751"/>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3408"/>
          <a:stretch/>
        </p:blipFill>
        <p:spPr>
          <a:xfrm>
            <a:off x="8537278" y="0"/>
            <a:ext cx="3668751" cy="4389120"/>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pic>
        <p:nvPicPr>
          <p:cNvPr id="24" name="Picture 23" descr="Stacked color bars with 8 different colors" title="Stacked Color Bars">
            <a:extLst>
              <a:ext uri="{FF2B5EF4-FFF2-40B4-BE49-F238E27FC236}">
                <a16:creationId xmlns:a16="http://schemas.microsoft.com/office/drawing/2014/main" id="{3BAB95E3-F359-4239-92A6-CFC2542A7E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7" name="TextBox 6">
            <a:extLst>
              <a:ext uri="{FF2B5EF4-FFF2-40B4-BE49-F238E27FC236}">
                <a16:creationId xmlns:a16="http://schemas.microsoft.com/office/drawing/2014/main" id="{EF1505DE-1252-4EBF-BC1F-5C75C523977C}"/>
              </a:ext>
            </a:extLst>
          </p:cNvPr>
          <p:cNvSpPr txBox="1"/>
          <p:nvPr/>
        </p:nvSpPr>
        <p:spPr>
          <a:xfrm>
            <a:off x="1657653" y="4275802"/>
            <a:ext cx="3801231" cy="2031325"/>
          </a:xfrm>
          <a:prstGeom prst="rect">
            <a:avLst/>
          </a:prstGeom>
          <a:noFill/>
        </p:spPr>
        <p:txBody>
          <a:bodyPr wrap="square" rtlCol="0">
            <a:spAutoFit/>
          </a:bodyPr>
          <a:lstStyle/>
          <a:p>
            <a:r>
              <a:rPr lang="en-US" sz="1800" b="1" dirty="0"/>
              <a:t>Kevin M. Simon, MD                              </a:t>
            </a:r>
            <a:r>
              <a:rPr lang="en-US" sz="1800" dirty="0"/>
              <a:t>Child and Adolescent Psychiatry Fellow </a:t>
            </a:r>
          </a:p>
          <a:p>
            <a:r>
              <a:rPr lang="en-US" sz="1800" dirty="0"/>
              <a:t>Boston Children's Hospital, Addiction Medicine Fellow, Boston Children's Hospital, Clinical Fellow in Psychiatry Harvard Medical School</a:t>
            </a:r>
          </a:p>
          <a:p>
            <a:endParaRPr lang="en-US" dirty="0"/>
          </a:p>
        </p:txBody>
      </p:sp>
    </p:spTree>
    <p:extLst>
      <p:ext uri="{BB962C8B-B14F-4D97-AF65-F5344CB8AC3E}">
        <p14:creationId xmlns:p14="http://schemas.microsoft.com/office/powerpoint/2010/main" val="122165966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5B6748-5AC8-334B-AEE8-03907C3C1695}"/>
              </a:ext>
            </a:extLst>
          </p:cNvPr>
          <p:cNvSpPr txBox="1"/>
          <p:nvPr/>
        </p:nvSpPr>
        <p:spPr>
          <a:xfrm>
            <a:off x="2950981" y="1977912"/>
            <a:ext cx="2600356"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Black &amp; Brown</a:t>
            </a:r>
          </a:p>
        </p:txBody>
      </p:sp>
      <p:sp>
        <p:nvSpPr>
          <p:cNvPr id="4" name="TextBox 3">
            <a:extLst>
              <a:ext uri="{FF2B5EF4-FFF2-40B4-BE49-F238E27FC236}">
                <a16:creationId xmlns:a16="http://schemas.microsoft.com/office/drawing/2014/main" id="{D8F6B33A-0850-2246-A4C8-D05B847658B3}"/>
              </a:ext>
            </a:extLst>
          </p:cNvPr>
          <p:cNvSpPr txBox="1"/>
          <p:nvPr/>
        </p:nvSpPr>
        <p:spPr>
          <a:xfrm>
            <a:off x="6577263" y="3304674"/>
            <a:ext cx="1925053"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Poor</a:t>
            </a:r>
          </a:p>
        </p:txBody>
      </p:sp>
      <p:sp>
        <p:nvSpPr>
          <p:cNvPr id="5" name="TextBox 4">
            <a:extLst>
              <a:ext uri="{FF2B5EF4-FFF2-40B4-BE49-F238E27FC236}">
                <a16:creationId xmlns:a16="http://schemas.microsoft.com/office/drawing/2014/main" id="{36A37905-9B2F-1344-A7A1-2B31A43D975B}"/>
              </a:ext>
            </a:extLst>
          </p:cNvPr>
          <p:cNvSpPr txBox="1"/>
          <p:nvPr/>
        </p:nvSpPr>
        <p:spPr>
          <a:xfrm>
            <a:off x="1524000" y="3879033"/>
            <a:ext cx="3272590"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Low health literacy</a:t>
            </a:r>
          </a:p>
        </p:txBody>
      </p:sp>
      <p:sp>
        <p:nvSpPr>
          <p:cNvPr id="6" name="TextBox 5">
            <a:extLst>
              <a:ext uri="{FF2B5EF4-FFF2-40B4-BE49-F238E27FC236}">
                <a16:creationId xmlns:a16="http://schemas.microsoft.com/office/drawing/2014/main" id="{95B2F736-379E-0344-81F3-B109448E2BFA}"/>
              </a:ext>
            </a:extLst>
          </p:cNvPr>
          <p:cNvSpPr txBox="1"/>
          <p:nvPr/>
        </p:nvSpPr>
        <p:spPr>
          <a:xfrm>
            <a:off x="5269833" y="3725219"/>
            <a:ext cx="1716505" cy="892552"/>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Risky behavior</a:t>
            </a:r>
          </a:p>
        </p:txBody>
      </p:sp>
      <p:sp>
        <p:nvSpPr>
          <p:cNvPr id="7" name="TextBox 6">
            <a:extLst>
              <a:ext uri="{FF2B5EF4-FFF2-40B4-BE49-F238E27FC236}">
                <a16:creationId xmlns:a16="http://schemas.microsoft.com/office/drawing/2014/main" id="{52429175-343F-E14F-8B3F-BD5B67DEA820}"/>
              </a:ext>
            </a:extLst>
          </p:cNvPr>
          <p:cNvSpPr txBox="1"/>
          <p:nvPr/>
        </p:nvSpPr>
        <p:spPr>
          <a:xfrm>
            <a:off x="10459452" y="2547879"/>
            <a:ext cx="1796715" cy="1292662"/>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Older than appears</a:t>
            </a:r>
          </a:p>
        </p:txBody>
      </p:sp>
      <p:sp>
        <p:nvSpPr>
          <p:cNvPr id="8" name="TextBox 7">
            <a:extLst>
              <a:ext uri="{FF2B5EF4-FFF2-40B4-BE49-F238E27FC236}">
                <a16:creationId xmlns:a16="http://schemas.microsoft.com/office/drawing/2014/main" id="{43059432-032D-E348-8EA1-2E22E0EF0C73}"/>
              </a:ext>
            </a:extLst>
          </p:cNvPr>
          <p:cNvSpPr txBox="1"/>
          <p:nvPr/>
        </p:nvSpPr>
        <p:spPr>
          <a:xfrm>
            <a:off x="5069306" y="866252"/>
            <a:ext cx="2117558"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Adolescent</a:t>
            </a:r>
          </a:p>
        </p:txBody>
      </p:sp>
      <p:sp>
        <p:nvSpPr>
          <p:cNvPr id="9" name="TextBox 8">
            <a:extLst>
              <a:ext uri="{FF2B5EF4-FFF2-40B4-BE49-F238E27FC236}">
                <a16:creationId xmlns:a16="http://schemas.microsoft.com/office/drawing/2014/main" id="{ADD5FBB0-CC50-5746-9FF6-7AD2101FCB36}"/>
              </a:ext>
            </a:extLst>
          </p:cNvPr>
          <p:cNvSpPr txBox="1"/>
          <p:nvPr/>
        </p:nvSpPr>
        <p:spPr>
          <a:xfrm>
            <a:off x="9111915" y="4104350"/>
            <a:ext cx="2390272"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Incarcerated</a:t>
            </a:r>
          </a:p>
        </p:txBody>
      </p:sp>
      <p:sp>
        <p:nvSpPr>
          <p:cNvPr id="10" name="TextBox 9">
            <a:extLst>
              <a:ext uri="{FF2B5EF4-FFF2-40B4-BE49-F238E27FC236}">
                <a16:creationId xmlns:a16="http://schemas.microsoft.com/office/drawing/2014/main" id="{9CFB552D-F72D-D749-BCA2-DC8C29007BF7}"/>
              </a:ext>
            </a:extLst>
          </p:cNvPr>
          <p:cNvSpPr txBox="1"/>
          <p:nvPr/>
        </p:nvSpPr>
        <p:spPr>
          <a:xfrm>
            <a:off x="7178841" y="4805557"/>
            <a:ext cx="3513222"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Hot mess/train wreck</a:t>
            </a:r>
          </a:p>
        </p:txBody>
      </p:sp>
      <p:sp>
        <p:nvSpPr>
          <p:cNvPr id="11" name="TextBox 10">
            <a:extLst>
              <a:ext uri="{FF2B5EF4-FFF2-40B4-BE49-F238E27FC236}">
                <a16:creationId xmlns:a16="http://schemas.microsoft.com/office/drawing/2014/main" id="{23A01E62-530B-2642-9A7D-614A3D46C98B}"/>
              </a:ext>
            </a:extLst>
          </p:cNvPr>
          <p:cNvSpPr txBox="1"/>
          <p:nvPr/>
        </p:nvSpPr>
        <p:spPr>
          <a:xfrm>
            <a:off x="6141272" y="5592079"/>
            <a:ext cx="4443665"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Too complicated of a case</a:t>
            </a:r>
          </a:p>
        </p:txBody>
      </p:sp>
      <p:sp>
        <p:nvSpPr>
          <p:cNvPr id="12" name="TextBox 11">
            <a:extLst>
              <a:ext uri="{FF2B5EF4-FFF2-40B4-BE49-F238E27FC236}">
                <a16:creationId xmlns:a16="http://schemas.microsoft.com/office/drawing/2014/main" id="{4D6C645E-6D98-F540-9239-3CAC73068B49}"/>
              </a:ext>
            </a:extLst>
          </p:cNvPr>
          <p:cNvSpPr txBox="1"/>
          <p:nvPr/>
        </p:nvSpPr>
        <p:spPr>
          <a:xfrm>
            <a:off x="9994231" y="1322746"/>
            <a:ext cx="2550695"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Drug user</a:t>
            </a:r>
          </a:p>
        </p:txBody>
      </p:sp>
      <p:sp>
        <p:nvSpPr>
          <p:cNvPr id="13" name="TextBox 12">
            <a:extLst>
              <a:ext uri="{FF2B5EF4-FFF2-40B4-BE49-F238E27FC236}">
                <a16:creationId xmlns:a16="http://schemas.microsoft.com/office/drawing/2014/main" id="{3A40BCC5-32A6-3141-B9DC-DB84E2696921}"/>
              </a:ext>
            </a:extLst>
          </p:cNvPr>
          <p:cNvSpPr txBox="1"/>
          <p:nvPr/>
        </p:nvSpPr>
        <p:spPr>
          <a:xfrm>
            <a:off x="753979" y="1163268"/>
            <a:ext cx="2679032"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Run away</a:t>
            </a:r>
          </a:p>
        </p:txBody>
      </p:sp>
      <p:sp>
        <p:nvSpPr>
          <p:cNvPr id="14" name="TextBox 13">
            <a:extLst>
              <a:ext uri="{FF2B5EF4-FFF2-40B4-BE49-F238E27FC236}">
                <a16:creationId xmlns:a16="http://schemas.microsoft.com/office/drawing/2014/main" id="{DF3E03FA-9FBD-5B4B-9EB8-95A66DC5541F}"/>
              </a:ext>
            </a:extLst>
          </p:cNvPr>
          <p:cNvSpPr txBox="1"/>
          <p:nvPr/>
        </p:nvSpPr>
        <p:spPr>
          <a:xfrm>
            <a:off x="802105" y="2486525"/>
            <a:ext cx="1892968"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Unhealthy</a:t>
            </a:r>
          </a:p>
        </p:txBody>
      </p:sp>
      <p:sp>
        <p:nvSpPr>
          <p:cNvPr id="15" name="TextBox 14">
            <a:extLst>
              <a:ext uri="{FF2B5EF4-FFF2-40B4-BE49-F238E27FC236}">
                <a16:creationId xmlns:a16="http://schemas.microsoft.com/office/drawing/2014/main" id="{45791E95-58BE-D541-B830-696B1EB4FB9F}"/>
              </a:ext>
            </a:extLst>
          </p:cNvPr>
          <p:cNvSpPr txBox="1"/>
          <p:nvPr/>
        </p:nvSpPr>
        <p:spPr>
          <a:xfrm>
            <a:off x="2133602" y="4879123"/>
            <a:ext cx="2117557"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Abused</a:t>
            </a:r>
          </a:p>
        </p:txBody>
      </p:sp>
      <p:sp>
        <p:nvSpPr>
          <p:cNvPr id="16" name="TextBox 15">
            <a:extLst>
              <a:ext uri="{FF2B5EF4-FFF2-40B4-BE49-F238E27FC236}">
                <a16:creationId xmlns:a16="http://schemas.microsoft.com/office/drawing/2014/main" id="{C913D021-CFDA-F841-8E23-AA3BD895EF9E}"/>
              </a:ext>
            </a:extLst>
          </p:cNvPr>
          <p:cNvSpPr txBox="1"/>
          <p:nvPr/>
        </p:nvSpPr>
        <p:spPr>
          <a:xfrm>
            <a:off x="4721730" y="5125344"/>
            <a:ext cx="1941095"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Defiant</a:t>
            </a:r>
          </a:p>
        </p:txBody>
      </p:sp>
      <p:sp>
        <p:nvSpPr>
          <p:cNvPr id="17" name="TextBox 16">
            <a:extLst>
              <a:ext uri="{FF2B5EF4-FFF2-40B4-BE49-F238E27FC236}">
                <a16:creationId xmlns:a16="http://schemas.microsoft.com/office/drawing/2014/main" id="{69F2BFC3-1ED4-CB48-BA4F-BE440F09AA74}"/>
              </a:ext>
            </a:extLst>
          </p:cNvPr>
          <p:cNvSpPr txBox="1"/>
          <p:nvPr/>
        </p:nvSpPr>
        <p:spPr>
          <a:xfrm>
            <a:off x="6946231" y="2219925"/>
            <a:ext cx="3513222"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Doing ”adult” things</a:t>
            </a:r>
          </a:p>
        </p:txBody>
      </p:sp>
      <p:sp>
        <p:nvSpPr>
          <p:cNvPr id="18" name="TextBox 17">
            <a:extLst>
              <a:ext uri="{FF2B5EF4-FFF2-40B4-BE49-F238E27FC236}">
                <a16:creationId xmlns:a16="http://schemas.microsoft.com/office/drawing/2014/main" id="{495FF68F-5FF2-284A-9A44-F0261537FD21}"/>
              </a:ext>
            </a:extLst>
          </p:cNvPr>
          <p:cNvSpPr txBox="1"/>
          <p:nvPr/>
        </p:nvSpPr>
        <p:spPr>
          <a:xfrm>
            <a:off x="2799348" y="2834387"/>
            <a:ext cx="4146883"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Made her own decisions</a:t>
            </a:r>
          </a:p>
        </p:txBody>
      </p:sp>
      <p:sp>
        <p:nvSpPr>
          <p:cNvPr id="19" name="TextBox 18">
            <a:extLst>
              <a:ext uri="{FF2B5EF4-FFF2-40B4-BE49-F238E27FC236}">
                <a16:creationId xmlns:a16="http://schemas.microsoft.com/office/drawing/2014/main" id="{1B16D2EF-7078-5A40-B341-EA8541C70972}"/>
              </a:ext>
            </a:extLst>
          </p:cNvPr>
          <p:cNvSpPr txBox="1"/>
          <p:nvPr/>
        </p:nvSpPr>
        <p:spPr>
          <a:xfrm>
            <a:off x="347581" y="5432937"/>
            <a:ext cx="4138863" cy="892552"/>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Hard to place adolescent in new home</a:t>
            </a:r>
          </a:p>
        </p:txBody>
      </p:sp>
      <p:sp>
        <p:nvSpPr>
          <p:cNvPr id="21" name="TextBox 20">
            <a:extLst>
              <a:ext uri="{FF2B5EF4-FFF2-40B4-BE49-F238E27FC236}">
                <a16:creationId xmlns:a16="http://schemas.microsoft.com/office/drawing/2014/main" id="{6DCFC493-8146-4E43-9828-81185F275265}"/>
              </a:ext>
            </a:extLst>
          </p:cNvPr>
          <p:cNvSpPr txBox="1"/>
          <p:nvPr/>
        </p:nvSpPr>
        <p:spPr>
          <a:xfrm>
            <a:off x="9565104" y="6101750"/>
            <a:ext cx="3408948"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Non-compliant</a:t>
            </a:r>
          </a:p>
        </p:txBody>
      </p:sp>
      <p:sp>
        <p:nvSpPr>
          <p:cNvPr id="22" name="TextBox 21">
            <a:extLst>
              <a:ext uri="{FF2B5EF4-FFF2-40B4-BE49-F238E27FC236}">
                <a16:creationId xmlns:a16="http://schemas.microsoft.com/office/drawing/2014/main" id="{482EBD58-54A4-6B4A-BE9B-F07B996DAF91}"/>
              </a:ext>
            </a:extLst>
          </p:cNvPr>
          <p:cNvSpPr txBox="1"/>
          <p:nvPr/>
        </p:nvSpPr>
        <p:spPr>
          <a:xfrm>
            <a:off x="8085218" y="3304674"/>
            <a:ext cx="1941095"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Lazy</a:t>
            </a:r>
          </a:p>
        </p:txBody>
      </p:sp>
      <p:sp>
        <p:nvSpPr>
          <p:cNvPr id="23" name="TextBox 22">
            <a:extLst>
              <a:ext uri="{FF2B5EF4-FFF2-40B4-BE49-F238E27FC236}">
                <a16:creationId xmlns:a16="http://schemas.microsoft.com/office/drawing/2014/main" id="{E4BCEA7A-C641-744B-80ED-E347674AB713}"/>
              </a:ext>
            </a:extLst>
          </p:cNvPr>
          <p:cNvSpPr txBox="1"/>
          <p:nvPr/>
        </p:nvSpPr>
        <p:spPr>
          <a:xfrm>
            <a:off x="5953159" y="1595577"/>
            <a:ext cx="3369720" cy="492443"/>
          </a:xfrm>
          <a:prstGeom prst="rect">
            <a:avLst/>
          </a:prstGeom>
          <a:noFill/>
        </p:spPr>
        <p:txBody>
          <a:bodyPr wrap="square" rtlCol="0">
            <a:spAutoFit/>
          </a:bodyPr>
          <a:lstStyle/>
          <a:p>
            <a:r>
              <a:rPr lang="en-US" sz="2600" b="1" dirty="0">
                <a:latin typeface="Arial" panose="020B0604020202020204" pitchFamily="34" charset="0"/>
                <a:cs typeface="Arial" panose="020B0604020202020204" pitchFamily="34" charset="0"/>
              </a:rPr>
              <a:t>Mother is an addict</a:t>
            </a:r>
          </a:p>
        </p:txBody>
      </p:sp>
      <p:sp>
        <p:nvSpPr>
          <p:cNvPr id="25" name="Rectangle 24">
            <a:extLst>
              <a:ext uri="{FF2B5EF4-FFF2-40B4-BE49-F238E27FC236}">
                <a16:creationId xmlns:a16="http://schemas.microsoft.com/office/drawing/2014/main" id="{0AC9F580-F995-4820-A151-1A6447EEE4DE}"/>
              </a:ext>
            </a:extLst>
          </p:cNvPr>
          <p:cNvSpPr/>
          <p:nvPr/>
        </p:nvSpPr>
        <p:spPr>
          <a:xfrm>
            <a:off x="-57150" y="6564288"/>
            <a:ext cx="12249150" cy="32228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oter Placeholder 3">
            <a:extLst>
              <a:ext uri="{FF2B5EF4-FFF2-40B4-BE49-F238E27FC236}">
                <a16:creationId xmlns:a16="http://schemas.microsoft.com/office/drawing/2014/main" id="{0566DFA6-5587-4C4E-9DF6-FF677FA5DB9C}"/>
              </a:ext>
            </a:extLst>
          </p:cNvPr>
          <p:cNvSpPr txBox="1">
            <a:spLocks/>
          </p:cNvSpPr>
          <p:nvPr/>
        </p:nvSpPr>
        <p:spPr>
          <a:xfrm>
            <a:off x="141354" y="6492155"/>
            <a:ext cx="691721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Adapted from Camille Robinson</a:t>
            </a:r>
            <a:r>
              <a:rPr kumimoji="0" lang="en-US" sz="900" b="0"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MPH</a:t>
            </a:r>
            <a:endParaRPr kumimoji="0" lang="en-US" sz="900" b="0" i="0" u="none" strike="noStrike" kern="1200" cap="all"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096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nimClr clrSpc="rgb" dir="cw">
                                      <p:cBhvr override="childStyle">
                                        <p:cTn dur="1" fill="hold" display="0" masterRel="nextClick" afterEffect="1"/>
                                        <p:tgtEl>
                                          <p:spTgt spid="3"/>
                                        </p:tgtEl>
                                        <p:attrNameLst>
                                          <p:attrName>ppt_c</p:attrName>
                                        </p:attrNameLst>
                                      </p:cBhvr>
                                      <p:to>
                                        <a:srgbClr val="929292"/>
                                      </p:to>
                                    </p:animClr>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subTnLst>
                                    <p:animClr clrSpc="rgb" dir="cw">
                                      <p:cBhvr override="childStyle">
                                        <p:cTn dur="1" fill="hold" display="0" masterRel="nextClick" afterEffect="1"/>
                                        <p:tgtEl>
                                          <p:spTgt spid="4"/>
                                        </p:tgtEl>
                                        <p:attrNameLst>
                                          <p:attrName>ppt_c</p:attrName>
                                        </p:attrNameLst>
                                      </p:cBhvr>
                                      <p:to>
                                        <a:srgbClr val="929292"/>
                                      </p:to>
                                    </p:animClr>
                                  </p:sub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nimClr clrSpc="rgb" dir="cw">
                                      <p:cBhvr override="childStyle">
                                        <p:cTn dur="1" fill="hold" display="0" masterRel="nextClick" afterEffect="1"/>
                                        <p:tgtEl>
                                          <p:spTgt spid="5"/>
                                        </p:tgtEl>
                                        <p:attrNameLst>
                                          <p:attrName>ppt_c</p:attrName>
                                        </p:attrNameLst>
                                      </p:cBhvr>
                                      <p:to>
                                        <a:srgbClr val="929292"/>
                                      </p:to>
                                    </p:animClr>
                                  </p:sub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929292"/>
                                      </p:to>
                                    </p:animClr>
                                  </p:sub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929292"/>
                                      </p:to>
                                    </p:animClr>
                                  </p:sub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929292"/>
                                      </p:to>
                                    </p:animClr>
                                  </p:sub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929292"/>
                                      </p:to>
                                    </p:animClr>
                                  </p:sub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929292"/>
                                      </p:to>
                                    </p:animClr>
                                  </p:sub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929292"/>
                                      </p:to>
                                    </p:animClr>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929292"/>
                                      </p:to>
                                    </p:animClr>
                                  </p:sub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929292"/>
                                      </p:to>
                                    </p:animClr>
                                  </p:sub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subTnLst>
                                    <p:animClr clrSpc="rgb" dir="cw">
                                      <p:cBhvr override="childStyle">
                                        <p:cTn dur="1" fill="hold" display="0" masterRel="nextClick" afterEffect="1"/>
                                        <p:tgtEl>
                                          <p:spTgt spid="14"/>
                                        </p:tgtEl>
                                        <p:attrNameLst>
                                          <p:attrName>ppt_c</p:attrName>
                                        </p:attrNameLst>
                                      </p:cBhvr>
                                      <p:to>
                                        <a:srgbClr val="929292"/>
                                      </p:to>
                                    </p:animClr>
                                  </p:sub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subTnLst>
                                    <p:animClr clrSpc="rgb" dir="cw">
                                      <p:cBhvr override="childStyle">
                                        <p:cTn dur="1" fill="hold" display="0" masterRel="nextClick" afterEffect="1"/>
                                        <p:tgtEl>
                                          <p:spTgt spid="15"/>
                                        </p:tgtEl>
                                        <p:attrNameLst>
                                          <p:attrName>ppt_c</p:attrName>
                                        </p:attrNameLst>
                                      </p:cBhvr>
                                      <p:to>
                                        <a:srgbClr val="929292"/>
                                      </p:to>
                                    </p:animClr>
                                  </p:subTnLst>
                                </p:cTn>
                              </p:par>
                            </p:childTnLst>
                          </p:cTn>
                        </p:par>
                        <p:par>
                          <p:cTn id="83" fill="hold">
                            <p:stCondLst>
                              <p:cond delay="2000"/>
                            </p:stCondLst>
                            <p:childTnLst>
                              <p:par>
                                <p:cTn id="84" presetID="53" presetClass="entr" presetSubtype="16"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929292"/>
                                      </p:to>
                                    </p:animClr>
                                  </p:subTnLst>
                                </p:cTn>
                              </p:par>
                            </p:childTnLst>
                          </p:cTn>
                        </p:par>
                        <p:par>
                          <p:cTn id="89" fill="hold">
                            <p:stCondLst>
                              <p:cond delay="2500"/>
                            </p:stCondLst>
                            <p:childTnLst>
                              <p:par>
                                <p:cTn id="90" presetID="53" presetClass="entr" presetSubtype="16" fill="hold" grpId="0" nodeType="after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animEffect transition="in" filter="fade">
                                      <p:cBhvr>
                                        <p:cTn id="94" dur="5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929292"/>
                                      </p:to>
                                    </p:animClr>
                                  </p:subTnLst>
                                </p:cTn>
                              </p:par>
                            </p:childTnLst>
                          </p:cTn>
                        </p:par>
                        <p:par>
                          <p:cTn id="95" fill="hold">
                            <p:stCondLst>
                              <p:cond delay="3000"/>
                            </p:stCondLst>
                            <p:childTnLst>
                              <p:par>
                                <p:cTn id="96" presetID="53" presetClass="entr" presetSubtype="16"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ppt_w</p:attrName>
                                        </p:attrNameLst>
                                      </p:cBhvr>
                                      <p:tavLst>
                                        <p:tav tm="0">
                                          <p:val>
                                            <p:fltVal val="0"/>
                                          </p:val>
                                        </p:tav>
                                        <p:tav tm="100000">
                                          <p:val>
                                            <p:strVal val="#ppt_w"/>
                                          </p:val>
                                        </p:tav>
                                      </p:tavLst>
                                    </p:anim>
                                    <p:anim calcmode="lin" valueType="num">
                                      <p:cBhvr>
                                        <p:cTn id="99" dur="500" fill="hold"/>
                                        <p:tgtEl>
                                          <p:spTgt spid="18"/>
                                        </p:tgtEl>
                                        <p:attrNameLst>
                                          <p:attrName>ppt_h</p:attrName>
                                        </p:attrNameLst>
                                      </p:cBhvr>
                                      <p:tavLst>
                                        <p:tav tm="0">
                                          <p:val>
                                            <p:fltVal val="0"/>
                                          </p:val>
                                        </p:tav>
                                        <p:tav tm="100000">
                                          <p:val>
                                            <p:strVal val="#ppt_h"/>
                                          </p:val>
                                        </p:tav>
                                      </p:tavLst>
                                    </p:anim>
                                    <p:animEffect transition="in" filter="fade">
                                      <p:cBhvr>
                                        <p:cTn id="100"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929292"/>
                                      </p:to>
                                    </p:animClr>
                                  </p:subTnLst>
                                </p:cTn>
                              </p:par>
                            </p:childTnLst>
                          </p:cTn>
                        </p:par>
                        <p:par>
                          <p:cTn id="101" fill="hold">
                            <p:stCondLst>
                              <p:cond delay="3500"/>
                            </p:stCondLst>
                            <p:childTnLst>
                              <p:par>
                                <p:cTn id="102" presetID="53" presetClass="entr" presetSubtype="16" fill="hold" grpId="0" nodeType="after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500" fill="hold"/>
                                        <p:tgtEl>
                                          <p:spTgt spid="19"/>
                                        </p:tgtEl>
                                        <p:attrNameLst>
                                          <p:attrName>ppt_w</p:attrName>
                                        </p:attrNameLst>
                                      </p:cBhvr>
                                      <p:tavLst>
                                        <p:tav tm="0">
                                          <p:val>
                                            <p:fltVal val="0"/>
                                          </p:val>
                                        </p:tav>
                                        <p:tav tm="100000">
                                          <p:val>
                                            <p:strVal val="#ppt_w"/>
                                          </p:val>
                                        </p:tav>
                                      </p:tavLst>
                                    </p:anim>
                                    <p:anim calcmode="lin" valueType="num">
                                      <p:cBhvr>
                                        <p:cTn id="105" dur="500" fill="hold"/>
                                        <p:tgtEl>
                                          <p:spTgt spid="19"/>
                                        </p:tgtEl>
                                        <p:attrNameLst>
                                          <p:attrName>ppt_h</p:attrName>
                                        </p:attrNameLst>
                                      </p:cBhvr>
                                      <p:tavLst>
                                        <p:tav tm="0">
                                          <p:val>
                                            <p:fltVal val="0"/>
                                          </p:val>
                                        </p:tav>
                                        <p:tav tm="100000">
                                          <p:val>
                                            <p:strVal val="#ppt_h"/>
                                          </p:val>
                                        </p:tav>
                                      </p:tavLst>
                                    </p:anim>
                                    <p:animEffect transition="in" filter="fade">
                                      <p:cBhvr>
                                        <p:cTn id="106" dur="5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929292"/>
                                      </p:to>
                                    </p:animClr>
                                  </p:sub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500" fill="hold"/>
                                        <p:tgtEl>
                                          <p:spTgt spid="21"/>
                                        </p:tgtEl>
                                        <p:attrNameLst>
                                          <p:attrName>ppt_w</p:attrName>
                                        </p:attrNameLst>
                                      </p:cBhvr>
                                      <p:tavLst>
                                        <p:tav tm="0">
                                          <p:val>
                                            <p:fltVal val="0"/>
                                          </p:val>
                                        </p:tav>
                                        <p:tav tm="100000">
                                          <p:val>
                                            <p:strVal val="#ppt_w"/>
                                          </p:val>
                                        </p:tav>
                                      </p:tavLst>
                                    </p:anim>
                                    <p:anim calcmode="lin" valueType="num">
                                      <p:cBhvr>
                                        <p:cTn id="112" dur="500" fill="hold"/>
                                        <p:tgtEl>
                                          <p:spTgt spid="21"/>
                                        </p:tgtEl>
                                        <p:attrNameLst>
                                          <p:attrName>ppt_h</p:attrName>
                                        </p:attrNameLst>
                                      </p:cBhvr>
                                      <p:tavLst>
                                        <p:tav tm="0">
                                          <p:val>
                                            <p:fltVal val="0"/>
                                          </p:val>
                                        </p:tav>
                                        <p:tav tm="100000">
                                          <p:val>
                                            <p:strVal val="#ppt_h"/>
                                          </p:val>
                                        </p:tav>
                                      </p:tavLst>
                                    </p:anim>
                                    <p:animEffect transition="in" filter="fade">
                                      <p:cBhvr>
                                        <p:cTn id="113"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929292"/>
                                      </p:to>
                                    </p:animClr>
                                  </p:subTnLst>
                                </p:cTn>
                              </p:par>
                            </p:childTnLst>
                          </p:cTn>
                        </p:par>
                        <p:par>
                          <p:cTn id="114" fill="hold">
                            <p:stCondLst>
                              <p:cond delay="500"/>
                            </p:stCondLst>
                            <p:childTnLst>
                              <p:par>
                                <p:cTn id="115" presetID="53" presetClass="entr" presetSubtype="16" fill="hold" grpId="0" nodeType="afterEffect">
                                  <p:stCondLst>
                                    <p:cond delay="0"/>
                                  </p:stCondLst>
                                  <p:childTnLst>
                                    <p:set>
                                      <p:cBhvr>
                                        <p:cTn id="116" dur="1" fill="hold">
                                          <p:stCondLst>
                                            <p:cond delay="0"/>
                                          </p:stCondLst>
                                        </p:cTn>
                                        <p:tgtEl>
                                          <p:spTgt spid="22"/>
                                        </p:tgtEl>
                                        <p:attrNameLst>
                                          <p:attrName>style.visibility</p:attrName>
                                        </p:attrNameLst>
                                      </p:cBhvr>
                                      <p:to>
                                        <p:strVal val="visible"/>
                                      </p:to>
                                    </p:set>
                                    <p:anim calcmode="lin" valueType="num">
                                      <p:cBhvr>
                                        <p:cTn id="117" dur="500" fill="hold"/>
                                        <p:tgtEl>
                                          <p:spTgt spid="22"/>
                                        </p:tgtEl>
                                        <p:attrNameLst>
                                          <p:attrName>ppt_w</p:attrName>
                                        </p:attrNameLst>
                                      </p:cBhvr>
                                      <p:tavLst>
                                        <p:tav tm="0">
                                          <p:val>
                                            <p:fltVal val="0"/>
                                          </p:val>
                                        </p:tav>
                                        <p:tav tm="100000">
                                          <p:val>
                                            <p:strVal val="#ppt_w"/>
                                          </p:val>
                                        </p:tav>
                                      </p:tavLst>
                                    </p:anim>
                                    <p:anim calcmode="lin" valueType="num">
                                      <p:cBhvr>
                                        <p:cTn id="118" dur="500" fill="hold"/>
                                        <p:tgtEl>
                                          <p:spTgt spid="22"/>
                                        </p:tgtEl>
                                        <p:attrNameLst>
                                          <p:attrName>ppt_h</p:attrName>
                                        </p:attrNameLst>
                                      </p:cBhvr>
                                      <p:tavLst>
                                        <p:tav tm="0">
                                          <p:val>
                                            <p:fltVal val="0"/>
                                          </p:val>
                                        </p:tav>
                                        <p:tav tm="100000">
                                          <p:val>
                                            <p:strVal val="#ppt_h"/>
                                          </p:val>
                                        </p:tav>
                                      </p:tavLst>
                                    </p:anim>
                                    <p:animEffect transition="in" filter="fade">
                                      <p:cBhvr>
                                        <p:cTn id="119" dur="500"/>
                                        <p:tgtEl>
                                          <p:spTgt spid="22"/>
                                        </p:tgtEl>
                                      </p:cBhvr>
                                    </p:animEffect>
                                  </p:childTnLst>
                                  <p:subTnLst>
                                    <p:animClr clrSpc="rgb" dir="cw">
                                      <p:cBhvr override="childStyle">
                                        <p:cTn dur="1" fill="hold" display="0" masterRel="nextClick" afterEffect="1"/>
                                        <p:tgtEl>
                                          <p:spTgt spid="22"/>
                                        </p:tgtEl>
                                        <p:attrNameLst>
                                          <p:attrName>ppt_c</p:attrName>
                                        </p:attrNameLst>
                                      </p:cBhvr>
                                      <p:to>
                                        <a:srgbClr val="929292"/>
                                      </p:to>
                                    </p:animClr>
                                  </p:subTnLst>
                                </p:cTn>
                              </p:par>
                            </p:childTnLst>
                          </p:cTn>
                        </p:par>
                        <p:par>
                          <p:cTn id="120" fill="hold">
                            <p:stCondLst>
                              <p:cond delay="1000"/>
                            </p:stCondLst>
                            <p:childTnLst>
                              <p:par>
                                <p:cTn id="121" presetID="53" presetClass="entr" presetSubtype="16" fill="hold" grpId="0" nodeType="afterEffect">
                                  <p:stCondLst>
                                    <p:cond delay="0"/>
                                  </p:stCondLst>
                                  <p:childTnLst>
                                    <p:set>
                                      <p:cBhvr>
                                        <p:cTn id="122" dur="1" fill="hold">
                                          <p:stCondLst>
                                            <p:cond delay="0"/>
                                          </p:stCondLst>
                                        </p:cTn>
                                        <p:tgtEl>
                                          <p:spTgt spid="23"/>
                                        </p:tgtEl>
                                        <p:attrNameLst>
                                          <p:attrName>style.visibility</p:attrName>
                                        </p:attrNameLst>
                                      </p:cBhvr>
                                      <p:to>
                                        <p:strVal val="visible"/>
                                      </p:to>
                                    </p:set>
                                    <p:anim calcmode="lin" valueType="num">
                                      <p:cBhvr>
                                        <p:cTn id="123" dur="500" fill="hold"/>
                                        <p:tgtEl>
                                          <p:spTgt spid="23"/>
                                        </p:tgtEl>
                                        <p:attrNameLst>
                                          <p:attrName>ppt_w</p:attrName>
                                        </p:attrNameLst>
                                      </p:cBhvr>
                                      <p:tavLst>
                                        <p:tav tm="0">
                                          <p:val>
                                            <p:fltVal val="0"/>
                                          </p:val>
                                        </p:tav>
                                        <p:tav tm="100000">
                                          <p:val>
                                            <p:strVal val="#ppt_w"/>
                                          </p:val>
                                        </p:tav>
                                      </p:tavLst>
                                    </p:anim>
                                    <p:anim calcmode="lin" valueType="num">
                                      <p:cBhvr>
                                        <p:cTn id="124" dur="500" fill="hold"/>
                                        <p:tgtEl>
                                          <p:spTgt spid="23"/>
                                        </p:tgtEl>
                                        <p:attrNameLst>
                                          <p:attrName>ppt_h</p:attrName>
                                        </p:attrNameLst>
                                      </p:cBhvr>
                                      <p:tavLst>
                                        <p:tav tm="0">
                                          <p:val>
                                            <p:fltVal val="0"/>
                                          </p:val>
                                        </p:tav>
                                        <p:tav tm="100000">
                                          <p:val>
                                            <p:strVal val="#ppt_h"/>
                                          </p:val>
                                        </p:tav>
                                      </p:tavLst>
                                    </p:anim>
                                    <p:animEffect transition="in" filter="fade">
                                      <p:cBhvr>
                                        <p:cTn id="125" dur="500"/>
                                        <p:tgtEl>
                                          <p:spTgt spid="23"/>
                                        </p:tgtEl>
                                      </p:cBhvr>
                                    </p:animEffect>
                                  </p:childTnLst>
                                  <p:subTnLst>
                                    <p:animClr clrSpc="rgb" dir="cw">
                                      <p:cBhvr override="childStyle">
                                        <p:cTn dur="1" fill="hold" display="0" masterRel="nextClick" afterEffect="1"/>
                                        <p:tgtEl>
                                          <p:spTgt spid="23"/>
                                        </p:tgtEl>
                                        <p:attrNameLst>
                                          <p:attrName>ppt_c</p:attrName>
                                        </p:attrNameLst>
                                      </p:cBhvr>
                                      <p:to>
                                        <a:srgbClr val="92929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325563"/>
          </a:xfrm>
          <a:solidFill>
            <a:schemeClr val="accent2">
              <a:lumMod val="40000"/>
              <a:lumOff val="60000"/>
            </a:schemeClr>
          </a:solidFill>
        </p:spPr>
        <p:txBody>
          <a:bodyPr>
            <a:normAutofit/>
          </a:bodyPr>
          <a:lstStyle/>
          <a:p>
            <a:r>
              <a:rPr lang="en-US" sz="3200" b="1" dirty="0"/>
              <a:t>Racial/Ethnic Differences in Treatment for Substance Use Disorders Among U.S. Adolescents</a:t>
            </a:r>
            <a:br>
              <a:rPr lang="en-US" sz="3200" b="1" dirty="0"/>
            </a:br>
            <a:r>
              <a:rPr lang="en-US" sz="1800" dirty="0"/>
              <a:t>Janet R. Cummings, PhD, Hefei Wen, BA, Benjamin G. </a:t>
            </a:r>
            <a:r>
              <a:rPr lang="en-US" sz="1800" dirty="0" err="1"/>
              <a:t>Druss</a:t>
            </a:r>
            <a:r>
              <a:rPr lang="en-US" sz="1800" dirty="0"/>
              <a:t>, MD, MPH, J Am </a:t>
            </a:r>
            <a:r>
              <a:rPr lang="en-US" sz="1800" dirty="0" err="1"/>
              <a:t>Acad</a:t>
            </a:r>
            <a:r>
              <a:rPr lang="en-US" sz="1800" dirty="0"/>
              <a:t> </a:t>
            </a:r>
            <a:r>
              <a:rPr lang="en-US" sz="1800" dirty="0" err="1"/>
              <a:t>Ch</a:t>
            </a:r>
            <a:r>
              <a:rPr lang="en-US" sz="1800" dirty="0"/>
              <a:t> &amp; </a:t>
            </a:r>
            <a:r>
              <a:rPr lang="en-US" sz="1800" dirty="0" err="1"/>
              <a:t>Adol</a:t>
            </a:r>
            <a:r>
              <a:rPr lang="en-US" sz="1800" dirty="0"/>
              <a:t> Psychiatry, 2011</a:t>
            </a:r>
            <a:endParaRPr lang="en-US" sz="3200"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0" y="1516932"/>
            <a:ext cx="8414961" cy="5394960"/>
          </a:xfrm>
          <a:prstGeom prst="rect">
            <a:avLst/>
          </a:prstGeom>
        </p:spPr>
      </p:pic>
      <p:sp>
        <p:nvSpPr>
          <p:cNvPr id="8" name="TextBox 7"/>
          <p:cNvSpPr txBox="1"/>
          <p:nvPr/>
        </p:nvSpPr>
        <p:spPr>
          <a:xfrm>
            <a:off x="7823726" y="4180344"/>
            <a:ext cx="4368274" cy="2677656"/>
          </a:xfrm>
          <a:prstGeom prst="rect">
            <a:avLst/>
          </a:prstGeom>
          <a:solidFill>
            <a:schemeClr val="accent5">
              <a:lumMod val="20000"/>
              <a:lumOff val="80000"/>
            </a:schemeClr>
          </a:solidFill>
        </p:spPr>
        <p:txBody>
          <a:bodyPr wrap="square" rtlCol="0">
            <a:spAutoFit/>
          </a:bodyPr>
          <a:lstStyle/>
          <a:p>
            <a:r>
              <a:rPr lang="en-US" sz="2800" dirty="0"/>
              <a:t>Low treatment rates for SUD found among all adolescents, with blacks and Hispanics having the lowest treatment rates across all racial/ethnic groups.  </a:t>
            </a:r>
          </a:p>
        </p:txBody>
      </p:sp>
    </p:spTree>
    <p:extLst>
      <p:ext uri="{BB962C8B-B14F-4D97-AF65-F5344CB8AC3E}">
        <p14:creationId xmlns:p14="http://schemas.microsoft.com/office/powerpoint/2010/main" val="2155295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41"/>
            <a:ext cx="12192000" cy="1057803"/>
          </a:xfrm>
          <a:solidFill>
            <a:schemeClr val="accent2">
              <a:lumMod val="40000"/>
              <a:lumOff val="60000"/>
            </a:schemeClr>
          </a:solidFill>
        </p:spPr>
        <p:txBody>
          <a:bodyPr>
            <a:normAutofit/>
          </a:bodyPr>
          <a:lstStyle/>
          <a:p>
            <a:pPr>
              <a:lnSpc>
                <a:spcPct val="100000"/>
              </a:lnSpc>
            </a:pPr>
            <a:r>
              <a:rPr lang="en-US" sz="2000" b="1" dirty="0">
                <a:latin typeface="+mn-lt"/>
              </a:rPr>
              <a:t>Explaining Racial/Ethnic Differences in Adolescent Substance Abuse Treatment Completion in the United States: </a:t>
            </a:r>
            <a:br>
              <a:rPr lang="en-US" sz="2000" b="1" dirty="0">
                <a:latin typeface="+mn-lt"/>
              </a:rPr>
            </a:br>
            <a:r>
              <a:rPr lang="en-US" sz="2000" b="1" dirty="0">
                <a:latin typeface="+mn-lt"/>
              </a:rPr>
              <a:t>A Decomposition Analysis</a:t>
            </a:r>
            <a:r>
              <a:rPr lang="en-US" sz="2000" b="1" dirty="0">
                <a:latin typeface="+mn-lt"/>
                <a:cs typeface="Arial" panose="020B0604020202020204" pitchFamily="34" charset="0"/>
              </a:rPr>
              <a:t>; Saloner B, Carson N, Le Cook B,  </a:t>
            </a:r>
            <a:r>
              <a:rPr lang="en-US" sz="2000" b="1" i="1" dirty="0">
                <a:latin typeface="+mn-lt"/>
                <a:cs typeface="Arial" panose="020B0604020202020204" pitchFamily="34" charset="0"/>
              </a:rPr>
              <a:t>J </a:t>
            </a:r>
            <a:r>
              <a:rPr lang="en-US" sz="2000" b="1" i="1" dirty="0" err="1">
                <a:latin typeface="+mn-lt"/>
                <a:cs typeface="Arial" panose="020B0604020202020204" pitchFamily="34" charset="0"/>
              </a:rPr>
              <a:t>Adol</a:t>
            </a:r>
            <a:r>
              <a:rPr lang="en-US" sz="2000" b="1" i="1" dirty="0">
                <a:latin typeface="+mn-lt"/>
                <a:cs typeface="Arial" panose="020B0604020202020204" pitchFamily="34" charset="0"/>
              </a:rPr>
              <a:t> Health, 2014</a:t>
            </a:r>
          </a:p>
        </p:txBody>
      </p:sp>
      <p:sp>
        <p:nvSpPr>
          <p:cNvPr id="3" name="Content Placeholder 2"/>
          <p:cNvSpPr>
            <a:spLocks noGrp="1"/>
          </p:cNvSpPr>
          <p:nvPr>
            <p:ph sz="half" idx="1"/>
          </p:nvPr>
        </p:nvSpPr>
        <p:spPr>
          <a:xfrm>
            <a:off x="-1" y="1690688"/>
            <a:ext cx="5874903" cy="4486275"/>
          </a:xfrm>
        </p:spPr>
        <p:txBody>
          <a:bodyPr>
            <a:normAutofit lnSpcReduction="10000"/>
          </a:bodyPr>
          <a:lstStyle/>
          <a:p>
            <a:pPr marL="0" indent="0">
              <a:buNone/>
            </a:pPr>
            <a:r>
              <a:rPr lang="en-US" sz="1800" b="1" dirty="0"/>
              <a:t>Unadjusted treatment completion rates  by race/ethnicity for alcohol and marijuana treatment</a:t>
            </a:r>
          </a:p>
        </p:txBody>
      </p:sp>
      <p:pic>
        <p:nvPicPr>
          <p:cNvPr id="7" name="Picture 6"/>
          <p:cNvPicPr>
            <a:picLocks noChangeAspect="1"/>
          </p:cNvPicPr>
          <p:nvPr/>
        </p:nvPicPr>
        <p:blipFill>
          <a:blip r:embed="rId3"/>
          <a:stretch>
            <a:fillRect/>
          </a:stretch>
        </p:blipFill>
        <p:spPr>
          <a:xfrm>
            <a:off x="1" y="2387599"/>
            <a:ext cx="5874902" cy="3572934"/>
          </a:xfrm>
          <a:prstGeom prst="rect">
            <a:avLst/>
          </a:prstGeom>
        </p:spPr>
      </p:pic>
      <p:sp>
        <p:nvSpPr>
          <p:cNvPr id="10" name="Content Placeholder 9"/>
          <p:cNvSpPr>
            <a:spLocks noGrp="1"/>
          </p:cNvSpPr>
          <p:nvPr>
            <p:ph sz="half" idx="2"/>
          </p:nvPr>
        </p:nvSpPr>
        <p:spPr>
          <a:xfrm>
            <a:off x="5874902" y="1216288"/>
            <a:ext cx="6317098" cy="5641711"/>
          </a:xfrm>
        </p:spPr>
        <p:txBody>
          <a:bodyPr>
            <a:normAutofit lnSpcReduction="10000"/>
          </a:bodyPr>
          <a:lstStyle/>
          <a:p>
            <a:endParaRPr lang="en-US" sz="2200" dirty="0"/>
          </a:p>
          <a:p>
            <a:r>
              <a:rPr lang="en-US" sz="2200" dirty="0"/>
              <a:t>Black and Hispanic youth were significantly less likely than whites to complete Tx for both ETOH and THC. Completion rates were similar for whites, Native Americans, and Asian Americans. </a:t>
            </a:r>
          </a:p>
          <a:p>
            <a:endParaRPr lang="en-US" sz="2200" dirty="0"/>
          </a:p>
          <a:p>
            <a:r>
              <a:rPr lang="en-US" sz="2200" dirty="0"/>
              <a:t>Differences in predictor variables explained 12.7% of the black-white ETOH Tx gap and 7.6% of the THC Tx gap. </a:t>
            </a:r>
          </a:p>
          <a:p>
            <a:endParaRPr lang="en-US" sz="2200" dirty="0"/>
          </a:p>
          <a:p>
            <a:r>
              <a:rPr lang="en-US" sz="2200" dirty="0"/>
              <a:t>Factors related to social context are likely to be important contributors to white-minority differences in addiction Tx completion, particularly for Hispanic youth. </a:t>
            </a:r>
          </a:p>
          <a:p>
            <a:endParaRPr lang="en-US" sz="2200" dirty="0"/>
          </a:p>
          <a:p>
            <a:r>
              <a:rPr lang="en-US" sz="2200" dirty="0"/>
              <a:t>Increased Medicaid funding, coupled with culturally tailored services, could be particularly beneficial.</a:t>
            </a:r>
          </a:p>
        </p:txBody>
      </p:sp>
    </p:spTree>
    <p:extLst>
      <p:ext uri="{BB962C8B-B14F-4D97-AF65-F5344CB8AC3E}">
        <p14:creationId xmlns:p14="http://schemas.microsoft.com/office/powerpoint/2010/main" val="2350092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92000" cy="1325563"/>
          </a:xfrm>
          <a:solidFill>
            <a:schemeClr val="accent2">
              <a:lumMod val="40000"/>
              <a:lumOff val="60000"/>
            </a:schemeClr>
          </a:solidFill>
        </p:spPr>
        <p:txBody>
          <a:bodyPr>
            <a:normAutofit/>
          </a:bodyPr>
          <a:lstStyle/>
          <a:p>
            <a:r>
              <a:rPr lang="en-US" sz="2800" b="1" dirty="0"/>
              <a:t>Adolescent-Serving Addiction Treatment Facilities in the United States and the Availability of Medications for Opioid Use Disorder</a:t>
            </a:r>
            <a:br>
              <a:rPr lang="en-US" sz="2800" b="1" dirty="0"/>
            </a:br>
            <a:r>
              <a:rPr lang="en-US" sz="1600" b="1" i="1" dirty="0"/>
              <a:t>RH Alinsky</a:t>
            </a:r>
            <a:r>
              <a:rPr lang="en-US" sz="1600" i="1" dirty="0"/>
              <a:t>, SE Hadland, PA Matson, M Cerda, B Saloner, J </a:t>
            </a:r>
            <a:r>
              <a:rPr lang="en-US" sz="1600" i="1" dirty="0" err="1"/>
              <a:t>Adol</a:t>
            </a:r>
            <a:r>
              <a:rPr lang="en-US" sz="1600" i="1" dirty="0"/>
              <a:t> Health, 67: 2020.</a:t>
            </a:r>
          </a:p>
        </p:txBody>
      </p:sp>
      <p:sp>
        <p:nvSpPr>
          <p:cNvPr id="6" name="Content Placeholder 5"/>
          <p:cNvSpPr>
            <a:spLocks noGrp="1"/>
          </p:cNvSpPr>
          <p:nvPr>
            <p:ph sz="half" idx="1"/>
          </p:nvPr>
        </p:nvSpPr>
        <p:spPr/>
        <p:txBody>
          <a:bodyPr>
            <a:normAutofit fontScale="92500" lnSpcReduction="10000"/>
          </a:bodyPr>
          <a:lstStyle/>
          <a:p>
            <a:endParaRPr lang="en-US"/>
          </a:p>
        </p:txBody>
      </p:sp>
      <p:sp>
        <p:nvSpPr>
          <p:cNvPr id="7" name="Content Placeholder 6"/>
          <p:cNvSpPr>
            <a:spLocks noGrp="1"/>
          </p:cNvSpPr>
          <p:nvPr>
            <p:ph sz="half" idx="2"/>
          </p:nvPr>
        </p:nvSpPr>
        <p:spPr>
          <a:xfrm>
            <a:off x="6226633" y="1637252"/>
            <a:ext cx="5843179" cy="5334000"/>
          </a:xfrm>
        </p:spPr>
        <p:txBody>
          <a:bodyPr>
            <a:normAutofit fontScale="92500" lnSpcReduction="10000"/>
          </a:bodyPr>
          <a:lstStyle/>
          <a:p>
            <a:r>
              <a:rPr lang="en-US" sz="2200" dirty="0"/>
              <a:t>Cross-sectional study of 2017 of National Survey of Substance Abuse Treatment Services facilities classified by whether they offer adolescent services.</a:t>
            </a:r>
          </a:p>
          <a:p>
            <a:endParaRPr lang="en-US" sz="2200" dirty="0"/>
          </a:p>
          <a:p>
            <a:r>
              <a:rPr lang="en-US" sz="2200" dirty="0"/>
              <a:t>Among 13, 585 US addiction treatment facilities, 26% offered adolescent programs.</a:t>
            </a:r>
          </a:p>
          <a:p>
            <a:endParaRPr lang="en-US" sz="2200" dirty="0"/>
          </a:p>
          <a:p>
            <a:r>
              <a:rPr lang="en-US" sz="2200" dirty="0"/>
              <a:t>Adolescent serving facilities were half as likely to offer maintenance MOUD as adult-focused facilities, which was offered at 23.1% of adolescent vs. 36% of adult-focused facilities.</a:t>
            </a:r>
          </a:p>
          <a:p>
            <a:endParaRPr lang="en-US" sz="2200" dirty="0"/>
          </a:p>
          <a:p>
            <a:r>
              <a:rPr lang="en-US" sz="2200" dirty="0"/>
              <a:t>Among adolescent-serving facilities </a:t>
            </a:r>
            <a:r>
              <a:rPr lang="en-US" sz="2200" dirty="0" err="1"/>
              <a:t>characteris</a:t>
            </a:r>
            <a:r>
              <a:rPr lang="en-US" sz="2200" dirty="0"/>
              <a:t>-tics associated with increased odds of offering maintenance MOUD were non-profit status, hosp. affiliation, accepting private insurance, accreditation, NE location, inpatient services.</a:t>
            </a:r>
          </a:p>
          <a:p>
            <a:pPr marL="0" indent="0">
              <a:buNone/>
            </a:pPr>
            <a:endParaRPr lang="en-US" sz="2200" dirty="0"/>
          </a:p>
        </p:txBody>
      </p:sp>
      <p:pic>
        <p:nvPicPr>
          <p:cNvPr id="4" name="Picture 3"/>
          <p:cNvPicPr>
            <a:picLocks noChangeAspect="1"/>
          </p:cNvPicPr>
          <p:nvPr/>
        </p:nvPicPr>
        <p:blipFill>
          <a:blip r:embed="rId3"/>
          <a:stretch>
            <a:fillRect/>
          </a:stretch>
        </p:blipFill>
        <p:spPr>
          <a:xfrm>
            <a:off x="26426" y="1637252"/>
            <a:ext cx="6192534" cy="5108840"/>
          </a:xfrm>
          <a:prstGeom prst="rect">
            <a:avLst/>
          </a:prstGeom>
        </p:spPr>
      </p:pic>
    </p:spTree>
    <p:extLst>
      <p:ext uri="{BB962C8B-B14F-4D97-AF65-F5344CB8AC3E}">
        <p14:creationId xmlns:p14="http://schemas.microsoft.com/office/powerpoint/2010/main" val="2863271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91"/>
            <a:ext cx="12192000" cy="1069211"/>
          </a:xfrm>
          <a:solidFill>
            <a:schemeClr val="accent2">
              <a:lumMod val="40000"/>
              <a:lumOff val="60000"/>
            </a:schemeClr>
          </a:solidFill>
        </p:spPr>
        <p:txBody>
          <a:bodyPr>
            <a:normAutofit fontScale="90000"/>
          </a:bodyPr>
          <a:lstStyle/>
          <a:p>
            <a:r>
              <a:rPr lang="en-US" sz="2800" b="1" dirty="0"/>
              <a:t>Receipt of Addiction treatment After Opioid Overdose </a:t>
            </a:r>
            <a:br>
              <a:rPr lang="en-US" sz="2800" b="1" dirty="0"/>
            </a:br>
            <a:r>
              <a:rPr lang="en-US" sz="2800" b="1" dirty="0"/>
              <a:t>Among Medicaid Enrolled Adolescent and Young Adults</a:t>
            </a:r>
            <a:br>
              <a:rPr lang="en-US" sz="2800" b="1" dirty="0"/>
            </a:br>
            <a:r>
              <a:rPr lang="en-US" sz="1800" i="1" dirty="0"/>
              <a:t>RH Alinsky, BT Zima, J </a:t>
            </a:r>
            <a:r>
              <a:rPr lang="en-US" sz="1800" i="1" dirty="0" err="1"/>
              <a:t>Rodean</a:t>
            </a:r>
            <a:r>
              <a:rPr lang="en-US" sz="1800" i="1" dirty="0"/>
              <a:t>, PA Matson, MR </a:t>
            </a:r>
            <a:r>
              <a:rPr lang="en-US" sz="1800" i="1" dirty="0" err="1"/>
              <a:t>LaRochelle</a:t>
            </a:r>
            <a:r>
              <a:rPr lang="en-US" sz="1800" i="1" dirty="0"/>
              <a:t>, H Adger, SM Bagley, SE Hadland, JAMA </a:t>
            </a:r>
            <a:r>
              <a:rPr lang="en-US" sz="1800" i="1" dirty="0" err="1"/>
              <a:t>Peds</a:t>
            </a:r>
            <a:r>
              <a:rPr lang="en-US" sz="1800" i="1" dirty="0"/>
              <a:t>, 2020</a:t>
            </a:r>
            <a:endParaRPr lang="en-US" sz="2800" i="1" dirty="0"/>
          </a:p>
        </p:txBody>
      </p:sp>
      <p:pic>
        <p:nvPicPr>
          <p:cNvPr id="5" name="Content Placeholder 4"/>
          <p:cNvPicPr>
            <a:picLocks noGrp="1" noChangeAspect="1"/>
          </p:cNvPicPr>
          <p:nvPr>
            <p:ph sz="half" idx="1"/>
          </p:nvPr>
        </p:nvPicPr>
        <p:blipFill>
          <a:blip r:embed="rId3"/>
          <a:stretch>
            <a:fillRect/>
          </a:stretch>
        </p:blipFill>
        <p:spPr>
          <a:xfrm>
            <a:off x="359834" y="1693503"/>
            <a:ext cx="5432768" cy="5032375"/>
          </a:xfrm>
          <a:prstGeom prst="rect">
            <a:avLst/>
          </a:prstGeom>
        </p:spPr>
      </p:pic>
      <p:sp>
        <p:nvSpPr>
          <p:cNvPr id="4" name="Content Placeholder 3"/>
          <p:cNvSpPr>
            <a:spLocks noGrp="1"/>
          </p:cNvSpPr>
          <p:nvPr>
            <p:ph sz="half" idx="2"/>
          </p:nvPr>
        </p:nvSpPr>
        <p:spPr>
          <a:xfrm>
            <a:off x="5851870" y="1594560"/>
            <a:ext cx="6231467" cy="5032375"/>
          </a:xfrm>
        </p:spPr>
        <p:txBody>
          <a:bodyPr>
            <a:normAutofit fontScale="92500" lnSpcReduction="20000"/>
          </a:bodyPr>
          <a:lstStyle/>
          <a:p>
            <a:r>
              <a:rPr lang="en-US" dirty="0"/>
              <a:t>Retrospective cohort study, 2009-15, Medicaid enrolled youth 13-22 years old.</a:t>
            </a:r>
          </a:p>
          <a:p>
            <a:endParaRPr lang="en-US" dirty="0"/>
          </a:p>
          <a:p>
            <a:r>
              <a:rPr lang="en-US" dirty="0"/>
              <a:t>26.4 % heroin OD; 74% other opioid OD.</a:t>
            </a:r>
          </a:p>
          <a:p>
            <a:endParaRPr lang="en-US" dirty="0"/>
          </a:p>
          <a:p>
            <a:r>
              <a:rPr lang="en-US" dirty="0"/>
              <a:t>Of 3606 with opioid OD and enrollment &gt;30 days after OD, 68.9% received no addiction treatment, only 29.3% received behavioral health services and only 1.9% received pharmacotherapy.</a:t>
            </a:r>
          </a:p>
          <a:p>
            <a:endParaRPr lang="en-US" dirty="0"/>
          </a:p>
          <a:p>
            <a:r>
              <a:rPr lang="en-US" dirty="0"/>
              <a:t>There was a marked racial/ethnic disparity; only 1 black or Hispanic youth in the study received pharmacotherapy.</a:t>
            </a:r>
          </a:p>
        </p:txBody>
      </p:sp>
      <p:sp>
        <p:nvSpPr>
          <p:cNvPr id="6" name="TextBox 5"/>
          <p:cNvSpPr txBox="1"/>
          <p:nvPr/>
        </p:nvSpPr>
        <p:spPr>
          <a:xfrm>
            <a:off x="419102" y="1189365"/>
            <a:ext cx="5432768" cy="584775"/>
          </a:xfrm>
          <a:prstGeom prst="rect">
            <a:avLst/>
          </a:prstGeom>
          <a:noFill/>
        </p:spPr>
        <p:txBody>
          <a:bodyPr wrap="square" rtlCol="0">
            <a:spAutoFit/>
          </a:bodyPr>
          <a:lstStyle/>
          <a:p>
            <a:r>
              <a:rPr lang="en-US" sz="1600" b="1" dirty="0"/>
              <a:t>Sociodemographic and Clinical Characteristics of 3606 Youth with Opioid Overdose by Receipt of </a:t>
            </a:r>
            <a:r>
              <a:rPr lang="en-US" sz="1600" b="1" dirty="0" err="1"/>
              <a:t>Tx</a:t>
            </a:r>
            <a:r>
              <a:rPr lang="en-US" sz="1600" b="1" dirty="0"/>
              <a:t> &lt; 30 days of OD</a:t>
            </a:r>
          </a:p>
        </p:txBody>
      </p:sp>
      <p:sp>
        <p:nvSpPr>
          <p:cNvPr id="7" name="Right Arrow 6"/>
          <p:cNvSpPr/>
          <p:nvPr/>
        </p:nvSpPr>
        <p:spPr>
          <a:xfrm>
            <a:off x="4279903" y="5946115"/>
            <a:ext cx="330198" cy="128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279903" y="6207144"/>
            <a:ext cx="330198" cy="128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787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2">
              <a:lumMod val="40000"/>
              <a:lumOff val="60000"/>
            </a:schemeClr>
          </a:solidFill>
        </p:spPr>
        <p:txBody>
          <a:bodyPr>
            <a:normAutofit/>
          </a:bodyPr>
          <a:lstStyle/>
          <a:p>
            <a:r>
              <a:rPr lang="en-US" sz="2800" b="1" dirty="0"/>
              <a:t>Health Disparities in Drug- and Alcohol-Use Disorders: </a:t>
            </a:r>
            <a:br>
              <a:rPr lang="en-US" sz="2800" b="1" dirty="0"/>
            </a:br>
            <a:r>
              <a:rPr lang="en-US" sz="2800" b="1" dirty="0"/>
              <a:t>A 12-Year Longitudinal Study of Youths After Detention </a:t>
            </a:r>
            <a:br>
              <a:rPr lang="en-US" sz="2800" b="1" dirty="0"/>
            </a:br>
            <a:r>
              <a:rPr lang="en-US" sz="1800" i="1" dirty="0"/>
              <a:t>LJ Welty, AJ Harrison, KM Abram, ND Olson, DA </a:t>
            </a:r>
            <a:r>
              <a:rPr lang="en-US" sz="1800" i="1" dirty="0" err="1"/>
              <a:t>Aaby</a:t>
            </a:r>
            <a:r>
              <a:rPr lang="en-US" sz="1800" i="1" dirty="0"/>
              <a:t>, KP McCoy, JJ Washburn, and LA </a:t>
            </a:r>
            <a:r>
              <a:rPr lang="en-US" sz="1800" i="1" dirty="0" err="1"/>
              <a:t>Teplin</a:t>
            </a:r>
            <a:r>
              <a:rPr lang="en-US" sz="1800" i="1" dirty="0"/>
              <a:t>, AHPH, May, 2016</a:t>
            </a:r>
          </a:p>
        </p:txBody>
      </p:sp>
      <p:sp>
        <p:nvSpPr>
          <p:cNvPr id="4" name="Content Placeholder 3"/>
          <p:cNvSpPr>
            <a:spLocks noGrp="1"/>
          </p:cNvSpPr>
          <p:nvPr>
            <p:ph sz="half" idx="2"/>
          </p:nvPr>
        </p:nvSpPr>
        <p:spPr>
          <a:xfrm>
            <a:off x="0" y="1552775"/>
            <a:ext cx="8759840" cy="5305225"/>
          </a:xfrm>
        </p:spPr>
        <p:txBody>
          <a:bodyPr>
            <a:normAutofit lnSpcReduction="10000"/>
          </a:bodyPr>
          <a:lstStyle/>
          <a:p>
            <a:pPr marL="0" indent="0">
              <a:buNone/>
            </a:pPr>
            <a:r>
              <a:rPr lang="en-US" sz="2400" i="1" u="sng" dirty="0"/>
              <a:t>Objectives</a:t>
            </a:r>
            <a:r>
              <a:rPr lang="en-US" sz="2400" dirty="0"/>
              <a:t>: To examine sex and racial/ethnic differences in the prevalence of 9 different SUDs in youths during the 12 years after detention. </a:t>
            </a:r>
          </a:p>
          <a:p>
            <a:pPr marL="0" indent="0">
              <a:buNone/>
            </a:pPr>
            <a:endParaRPr lang="en-US" sz="2400" i="1" u="sng" dirty="0"/>
          </a:p>
          <a:p>
            <a:pPr marL="0" indent="0">
              <a:buNone/>
            </a:pPr>
            <a:r>
              <a:rPr lang="en-US" sz="2400" i="1" u="sng" dirty="0"/>
              <a:t>Methods</a:t>
            </a:r>
            <a:r>
              <a:rPr lang="en-US" sz="2400" dirty="0"/>
              <a:t>: Data from the NW Juvenile Project, a prospective longitudinal study of 1,829 youths randomly sampled from detention in Chicago, IL, starting in 1995 and re-interviewed up to 9 times in the community or correctional facilities through 2011.  </a:t>
            </a:r>
          </a:p>
          <a:p>
            <a:pPr marL="0" indent="0">
              <a:buNone/>
            </a:pPr>
            <a:endParaRPr lang="en-US" sz="2400" dirty="0"/>
          </a:p>
          <a:p>
            <a:pPr marL="0" indent="0">
              <a:buNone/>
            </a:pPr>
            <a:r>
              <a:rPr lang="en-US" sz="2400" i="1" u="sng" dirty="0"/>
              <a:t>Results</a:t>
            </a:r>
            <a:r>
              <a:rPr lang="en-US" sz="2400" dirty="0"/>
              <a:t>. By median age 28 years, 91.3% of males and 78.5% of females had ever had an SUD. At most follow-ups, males had greater odds of ETOH- and THC-use disorders. SUDs were most prevalent among non-Hispanic Whites, followed by Hispanics, then African Americans (e.g., compared with African Americans, non-Hispanic Whites had 32.1 times the odds of cocaine-use disorder.</a:t>
            </a:r>
          </a:p>
        </p:txBody>
      </p:sp>
      <p:pic>
        <p:nvPicPr>
          <p:cNvPr id="6" name="Content Placeholder 5"/>
          <p:cNvPicPr>
            <a:picLocks noGrp="1" noChangeAspect="1"/>
          </p:cNvPicPr>
          <p:nvPr>
            <p:ph sz="half" idx="1"/>
          </p:nvPr>
        </p:nvPicPr>
        <p:blipFill>
          <a:blip r:embed="rId2"/>
          <a:stretch>
            <a:fillRect/>
          </a:stretch>
        </p:blipFill>
        <p:spPr>
          <a:xfrm>
            <a:off x="8759840" y="1369254"/>
            <a:ext cx="3432160" cy="2765227"/>
          </a:xfrm>
          <a:prstGeom prst="rect">
            <a:avLst/>
          </a:prstGeom>
        </p:spPr>
      </p:pic>
      <p:pic>
        <p:nvPicPr>
          <p:cNvPr id="7" name="Picture 6"/>
          <p:cNvPicPr>
            <a:picLocks noChangeAspect="1"/>
          </p:cNvPicPr>
          <p:nvPr/>
        </p:nvPicPr>
        <p:blipFill>
          <a:blip r:embed="rId3"/>
          <a:stretch>
            <a:fillRect/>
          </a:stretch>
        </p:blipFill>
        <p:spPr>
          <a:xfrm>
            <a:off x="8759841" y="4341198"/>
            <a:ext cx="3432159" cy="2549967"/>
          </a:xfrm>
          <a:prstGeom prst="rect">
            <a:avLst/>
          </a:prstGeom>
        </p:spPr>
      </p:pic>
    </p:spTree>
    <p:extLst>
      <p:ext uri="{BB962C8B-B14F-4D97-AF65-F5344CB8AC3E}">
        <p14:creationId xmlns:p14="http://schemas.microsoft.com/office/powerpoint/2010/main" val="2284441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2">
              <a:lumMod val="40000"/>
              <a:lumOff val="60000"/>
            </a:schemeClr>
          </a:solidFill>
        </p:spPr>
        <p:txBody>
          <a:bodyPr>
            <a:normAutofit/>
          </a:bodyPr>
          <a:lstStyle/>
          <a:p>
            <a:r>
              <a:rPr lang="en-US" sz="2800" b="1" dirty="0"/>
              <a:t>Health Disparities in Drug- and Alcohol-Use Disorders: </a:t>
            </a:r>
            <a:br>
              <a:rPr lang="en-US" sz="2800" b="1" dirty="0"/>
            </a:br>
            <a:r>
              <a:rPr lang="en-US" sz="2800" b="1" dirty="0"/>
              <a:t>A 12-Year Longitudinal Study of Youths After Detention </a:t>
            </a:r>
            <a:br>
              <a:rPr lang="en-US" sz="2800" dirty="0"/>
            </a:br>
            <a:r>
              <a:rPr lang="en-US" sz="1800" i="1" dirty="0"/>
              <a:t>LJ Welty, AJ Harrison, KM Abram, ND Olson, DA </a:t>
            </a:r>
            <a:r>
              <a:rPr lang="en-US" sz="1800" i="1" dirty="0" err="1"/>
              <a:t>Aaby</a:t>
            </a:r>
            <a:r>
              <a:rPr lang="en-US" sz="1800" i="1" dirty="0"/>
              <a:t>, KP McCoy, JJ Washburn, and LA </a:t>
            </a:r>
            <a:r>
              <a:rPr lang="en-US" sz="1800" i="1" dirty="0" err="1"/>
              <a:t>Teplin</a:t>
            </a:r>
            <a:r>
              <a:rPr lang="en-US" sz="1800" i="1" dirty="0"/>
              <a:t>, AHPH, May, 2016</a:t>
            </a:r>
          </a:p>
        </p:txBody>
      </p:sp>
      <p:sp>
        <p:nvSpPr>
          <p:cNvPr id="6" name="Content Placeholder 5"/>
          <p:cNvSpPr>
            <a:spLocks noGrp="1"/>
          </p:cNvSpPr>
          <p:nvPr>
            <p:ph sz="half" idx="1"/>
          </p:nvPr>
        </p:nvSpPr>
        <p:spPr>
          <a:xfrm>
            <a:off x="37903" y="1825625"/>
            <a:ext cx="5981897" cy="4351338"/>
          </a:xfrm>
        </p:spPr>
        <p:txBody>
          <a:bodyPr>
            <a:normAutofit fontScale="92500" lnSpcReduction="10000"/>
          </a:bodyPr>
          <a:lstStyle/>
          <a:p>
            <a:r>
              <a:rPr lang="en-US" dirty="0"/>
              <a:t>Substance use is a significant problem among youth in the juvenile justice system.  </a:t>
            </a:r>
          </a:p>
          <a:p>
            <a:endParaRPr lang="en-US" dirty="0"/>
          </a:p>
          <a:p>
            <a:r>
              <a:rPr lang="en-US" dirty="0"/>
              <a:t>Irrespective of sex or race/ethnicity, SUDs are the most common psychiatric disorders among delinquent youth.</a:t>
            </a:r>
          </a:p>
          <a:p>
            <a:endParaRPr lang="en-US" dirty="0"/>
          </a:p>
          <a:p>
            <a:r>
              <a:rPr lang="en-US" dirty="0"/>
              <a:t>After detention, SUDs present a continuing challenge for the community mental health system.</a:t>
            </a:r>
          </a:p>
        </p:txBody>
      </p:sp>
      <p:sp>
        <p:nvSpPr>
          <p:cNvPr id="7" name="Content Placeholder 6"/>
          <p:cNvSpPr>
            <a:spLocks noGrp="1"/>
          </p:cNvSpPr>
          <p:nvPr>
            <p:ph sz="half" idx="2"/>
          </p:nvPr>
        </p:nvSpPr>
        <p:spPr>
          <a:xfrm>
            <a:off x="5892800" y="1825625"/>
            <a:ext cx="6299199" cy="4351338"/>
          </a:xfrm>
        </p:spPr>
        <p:txBody>
          <a:bodyPr>
            <a:normAutofit fontScale="92500" lnSpcReduction="10000"/>
          </a:bodyPr>
          <a:lstStyle/>
          <a:p>
            <a:pPr marL="0" indent="0">
              <a:buNone/>
            </a:pPr>
            <a:r>
              <a:rPr lang="en-US" dirty="0"/>
              <a:t>Implications:</a:t>
            </a:r>
          </a:p>
          <a:p>
            <a:pPr lvl="1"/>
            <a:r>
              <a:rPr lang="en-US" dirty="0"/>
              <a:t>Address-- as a health disparity-- the disproportionate incarceration of African Americans for drug offenses.</a:t>
            </a:r>
          </a:p>
          <a:p>
            <a:pPr lvl="1"/>
            <a:endParaRPr lang="en-US" dirty="0"/>
          </a:p>
          <a:p>
            <a:pPr lvl="1"/>
            <a:r>
              <a:rPr lang="en-US" dirty="0"/>
              <a:t>SUD has far greater consequences for racial/ethnic minorities.</a:t>
            </a:r>
          </a:p>
          <a:p>
            <a:pPr lvl="1"/>
            <a:endParaRPr lang="en-US" dirty="0"/>
          </a:p>
          <a:p>
            <a:pPr lvl="1"/>
            <a:r>
              <a:rPr lang="en-US" dirty="0"/>
              <a:t>Need to improve preventive interventions,  services during incarcerations and care after release from detention.</a:t>
            </a:r>
          </a:p>
          <a:p>
            <a:pPr marL="457200" lvl="1" indent="0">
              <a:buNone/>
            </a:pPr>
            <a:endParaRPr lang="en-US" dirty="0"/>
          </a:p>
          <a:p>
            <a:pPr lvl="1"/>
            <a:endParaRPr lang="en-US" dirty="0"/>
          </a:p>
        </p:txBody>
      </p:sp>
    </p:spTree>
    <p:extLst>
      <p:ext uri="{BB962C8B-B14F-4D97-AF65-F5344CB8AC3E}">
        <p14:creationId xmlns:p14="http://schemas.microsoft.com/office/powerpoint/2010/main" val="2329294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43542"/>
          </a:xfrm>
          <a:solidFill>
            <a:schemeClr val="accent2">
              <a:lumMod val="40000"/>
              <a:lumOff val="60000"/>
            </a:schemeClr>
          </a:solidFill>
        </p:spPr>
        <p:txBody>
          <a:bodyPr>
            <a:noAutofit/>
          </a:bodyPr>
          <a:lstStyle/>
          <a:p>
            <a:r>
              <a:rPr lang="en-US" sz="3200" b="1" dirty="0"/>
              <a:t>Many Rivers to Cross: Critical Challenges and Overarching Goals for the African American Behavioral Health Center of Excellence</a:t>
            </a:r>
            <a:br>
              <a:rPr lang="en-US" sz="3200" b="1" dirty="0"/>
            </a:br>
            <a:r>
              <a:rPr lang="en-US" sz="2800" i="1" dirty="0"/>
              <a:t>Pamela </a:t>
            </a:r>
            <a:r>
              <a:rPr lang="en-US" sz="2800" i="1" dirty="0" err="1"/>
              <a:t>Woll</a:t>
            </a:r>
            <a:r>
              <a:rPr lang="en-US" sz="2800" i="1" dirty="0"/>
              <a:t>, MA, CPS, Morehouse School of Medicine</a:t>
            </a:r>
            <a:endParaRPr lang="en-US" sz="2800" dirty="0"/>
          </a:p>
        </p:txBody>
      </p:sp>
      <p:sp>
        <p:nvSpPr>
          <p:cNvPr id="3" name="Content Placeholder 2"/>
          <p:cNvSpPr>
            <a:spLocks noGrp="1"/>
          </p:cNvSpPr>
          <p:nvPr>
            <p:ph idx="1"/>
          </p:nvPr>
        </p:nvSpPr>
        <p:spPr>
          <a:xfrm>
            <a:off x="0" y="1484502"/>
            <a:ext cx="12192000" cy="5373498"/>
          </a:xfrm>
        </p:spPr>
        <p:txBody>
          <a:bodyPr>
            <a:normAutofit fontScale="92500" lnSpcReduction="20000"/>
          </a:bodyPr>
          <a:lstStyle/>
          <a:p>
            <a:pPr marL="0" indent="0">
              <a:buNone/>
            </a:pPr>
            <a:r>
              <a:rPr lang="en-US" dirty="0"/>
              <a:t>Four areas of particular challenge stand out:</a:t>
            </a:r>
          </a:p>
          <a:p>
            <a:pPr marL="0" indent="0">
              <a:buNone/>
            </a:pPr>
            <a:endParaRPr lang="en-US" dirty="0"/>
          </a:p>
          <a:p>
            <a:pPr marL="0" indent="0">
              <a:buNone/>
            </a:pPr>
            <a:r>
              <a:rPr lang="en-US" dirty="0"/>
              <a:t>1. Systemic inequities that block many minoritized populations from sufficient access and engagement in evidence-based treatment;</a:t>
            </a:r>
          </a:p>
          <a:p>
            <a:pPr marL="0" indent="0">
              <a:buNone/>
            </a:pPr>
            <a:endParaRPr lang="en-US" dirty="0"/>
          </a:p>
          <a:p>
            <a:pPr marL="0" indent="0">
              <a:buNone/>
            </a:pPr>
            <a:r>
              <a:rPr lang="en-US" dirty="0"/>
              <a:t>2. scarcity and insufficient use of culturally appropriate evidence-based and promising interventions for patients of color;</a:t>
            </a:r>
          </a:p>
          <a:p>
            <a:pPr marL="0" indent="0">
              <a:buNone/>
            </a:pPr>
            <a:endParaRPr lang="en-US" dirty="0"/>
          </a:p>
          <a:p>
            <a:pPr marL="0" indent="0">
              <a:buNone/>
            </a:pPr>
            <a:r>
              <a:rPr lang="en-US" dirty="0"/>
              <a:t>3. minimal workforce development for mental health clinicians on the social determinants of health, and subjects such as implicit bias, cultural humility, and other factors that impede high-quality care for minoritized populations; </a:t>
            </a:r>
          </a:p>
          <a:p>
            <a:pPr marL="0" indent="0">
              <a:buNone/>
            </a:pPr>
            <a:endParaRPr lang="en-US" dirty="0"/>
          </a:p>
          <a:p>
            <a:pPr marL="0" indent="0">
              <a:buNone/>
            </a:pPr>
            <a:r>
              <a:rPr lang="en-US" dirty="0"/>
              <a:t>4. the difficulty of reaching the full range of providers with the training and resources needed to address the variety of circumstances and challenges affecting this highly diverse population.</a:t>
            </a:r>
          </a:p>
        </p:txBody>
      </p:sp>
    </p:spTree>
    <p:extLst>
      <p:ext uri="{BB962C8B-B14F-4D97-AF65-F5344CB8AC3E}">
        <p14:creationId xmlns:p14="http://schemas.microsoft.com/office/powerpoint/2010/main" val="1568609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7" descr="Please S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33183"/>
            <a:ext cx="40714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071449" y="1243542"/>
            <a:ext cx="4747845" cy="2468880"/>
          </a:xfrm>
          <a:prstGeom prst="rect">
            <a:avLst/>
          </a:prstGeom>
        </p:spPr>
      </p:pic>
      <p:pic>
        <p:nvPicPr>
          <p:cNvPr id="3" name="Picture 2"/>
          <p:cNvPicPr>
            <a:picLocks noChangeAspect="1"/>
          </p:cNvPicPr>
          <p:nvPr/>
        </p:nvPicPr>
        <p:blipFill>
          <a:blip r:embed="rId5"/>
          <a:stretch>
            <a:fillRect/>
          </a:stretch>
        </p:blipFill>
        <p:spPr>
          <a:xfrm>
            <a:off x="9096234" y="1062481"/>
            <a:ext cx="3095766" cy="5848542"/>
          </a:xfrm>
          <a:prstGeom prst="rect">
            <a:avLst/>
          </a:prstGeom>
        </p:spPr>
      </p:pic>
      <p:pic>
        <p:nvPicPr>
          <p:cNvPr id="4" name="Picture 3"/>
          <p:cNvPicPr>
            <a:picLocks noChangeAspect="1"/>
          </p:cNvPicPr>
          <p:nvPr/>
        </p:nvPicPr>
        <p:blipFill rotWithShape="1">
          <a:blip r:embed="rId6"/>
          <a:srcRect b="4589"/>
          <a:stretch/>
        </p:blipFill>
        <p:spPr>
          <a:xfrm>
            <a:off x="4071450" y="3891704"/>
            <a:ext cx="4747846" cy="2966296"/>
          </a:xfrm>
          <a:prstGeom prst="rect">
            <a:avLst/>
          </a:prstGeom>
        </p:spPr>
      </p:pic>
      <p:sp>
        <p:nvSpPr>
          <p:cNvPr id="7" name="Title 1">
            <a:extLst>
              <a:ext uri="{FF2B5EF4-FFF2-40B4-BE49-F238E27FC236}">
                <a16:creationId xmlns:a16="http://schemas.microsoft.com/office/drawing/2014/main" id="{716B8C80-9A76-4CAE-B287-D716483E5CC7}"/>
              </a:ext>
            </a:extLst>
          </p:cNvPr>
          <p:cNvSpPr txBox="1">
            <a:spLocks/>
          </p:cNvSpPr>
          <p:nvPr/>
        </p:nvSpPr>
        <p:spPr>
          <a:xfrm>
            <a:off x="0" y="0"/>
            <a:ext cx="12192000" cy="1243542"/>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t>Practical Issues: What is our role as health care professionals and child health advocates?</a:t>
            </a:r>
            <a:endParaRPr lang="en-US" sz="2800" dirty="0"/>
          </a:p>
        </p:txBody>
      </p:sp>
    </p:spTree>
    <p:extLst>
      <p:ext uri="{BB962C8B-B14F-4D97-AF65-F5344CB8AC3E}">
        <p14:creationId xmlns:p14="http://schemas.microsoft.com/office/powerpoint/2010/main" val="233019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lide Number Placeholder 6">
            <a:extLst>
              <a:ext uri="{FF2B5EF4-FFF2-40B4-BE49-F238E27FC236}">
                <a16:creationId xmlns:a16="http://schemas.microsoft.com/office/drawing/2014/main" id="{D9805E1C-9709-4149-AE4E-46DC45050406}"/>
              </a:ext>
            </a:extLst>
          </p:cNvPr>
          <p:cNvSpPr>
            <a:spLocks noGrp="1"/>
          </p:cNvSpPr>
          <p:nvPr>
            <p:ph type="sldNum" sz="quarter" idx="12"/>
          </p:nvPr>
        </p:nvSpPr>
        <p:spPr>
          <a:xfrm>
            <a:off x="8890000" y="6324600"/>
            <a:ext cx="2540000" cy="304800"/>
          </a:xfrm>
        </p:spPr>
        <p:txBody>
          <a:bodyPr/>
          <a:lstStyle/>
          <a:p>
            <a:pPr>
              <a:spcAft>
                <a:spcPts val="800"/>
              </a:spcAft>
            </a:pPr>
            <a:fld id="{3A56974D-C792-7A45-8D37-E28F801B58FB}" type="slidenum">
              <a:rPr lang="en-US" altLang="en-US"/>
              <a:pPr>
                <a:spcAft>
                  <a:spcPts val="800"/>
                </a:spcAft>
              </a:pPr>
              <a:t>49</a:t>
            </a:fld>
            <a:endParaRPr lang="en-US" altLang="en-US">
              <a:solidFill>
                <a:srgbClr val="002C77"/>
              </a:solidFill>
            </a:endParaRPr>
          </a:p>
        </p:txBody>
      </p:sp>
      <p:sp>
        <p:nvSpPr>
          <p:cNvPr id="2" name="Rectangle 1"/>
          <p:cNvSpPr/>
          <p:nvPr/>
        </p:nvSpPr>
        <p:spPr>
          <a:xfrm>
            <a:off x="1141611" y="2644170"/>
            <a:ext cx="6485466" cy="1569660"/>
          </a:xfrm>
          <a:prstGeom prst="rect">
            <a:avLst/>
          </a:prstGeom>
        </p:spPr>
        <p:txBody>
          <a:bodyPr wrap="square">
            <a:spAutoFit/>
          </a:bodyPr>
          <a:lstStyle/>
          <a:p>
            <a:r>
              <a:rPr lang="en-US" altLang="en-US" sz="3200" b="1" dirty="0"/>
              <a:t>Drug use is a preventable behavior. </a:t>
            </a:r>
          </a:p>
          <a:p>
            <a:r>
              <a:rPr lang="en-US" altLang="en-US" sz="3200" b="1" dirty="0"/>
              <a:t>Drug Addiction is a treatable disease.</a:t>
            </a:r>
            <a:br>
              <a:rPr lang="en-US" altLang="en-US" sz="3200" dirty="0"/>
            </a:br>
            <a:endParaRPr lang="en-US" sz="3200" dirty="0"/>
          </a:p>
        </p:txBody>
      </p:sp>
      <p:sp>
        <p:nvSpPr>
          <p:cNvPr id="3" name="Rectangle 2"/>
          <p:cNvSpPr/>
          <p:nvPr/>
        </p:nvSpPr>
        <p:spPr>
          <a:xfrm>
            <a:off x="2093191" y="4213830"/>
            <a:ext cx="3558731" cy="369332"/>
          </a:xfrm>
          <a:prstGeom prst="rect">
            <a:avLst/>
          </a:prstGeom>
        </p:spPr>
        <p:txBody>
          <a:bodyPr wrap="none">
            <a:spAutoFit/>
          </a:bodyPr>
          <a:lstStyle/>
          <a:p>
            <a:r>
              <a:rPr lang="en-US" altLang="en-US" i="1" dirty="0"/>
              <a:t>Partnership for a Drug-Free America</a:t>
            </a:r>
            <a:endParaRPr lang="en-US" dirty="0"/>
          </a:p>
        </p:txBody>
      </p:sp>
      <p:sp>
        <p:nvSpPr>
          <p:cNvPr id="7" name="Title 1">
            <a:extLst>
              <a:ext uri="{FF2B5EF4-FFF2-40B4-BE49-F238E27FC236}">
                <a16:creationId xmlns:a16="http://schemas.microsoft.com/office/drawing/2014/main" id="{6CBA99D3-A8D8-4E54-97B8-62F8F6C172B7}"/>
              </a:ext>
            </a:extLst>
          </p:cNvPr>
          <p:cNvSpPr txBox="1">
            <a:spLocks/>
          </p:cNvSpPr>
          <p:nvPr/>
        </p:nvSpPr>
        <p:spPr>
          <a:xfrm>
            <a:off x="0" y="0"/>
            <a:ext cx="12192000" cy="1243542"/>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 A Little Bit of Caring Goes a Long Way </a:t>
            </a:r>
            <a:endParaRPr lang="en-US" sz="2800" dirty="0"/>
          </a:p>
        </p:txBody>
      </p:sp>
      <p:pic>
        <p:nvPicPr>
          <p:cNvPr id="9" name="Object 4" descr="preencoded.png">
            <a:extLst>
              <a:ext uri="{FF2B5EF4-FFF2-40B4-BE49-F238E27FC236}">
                <a16:creationId xmlns:a16="http://schemas.microsoft.com/office/drawing/2014/main" id="{CDCCC214-D9E6-4685-8977-87F3A33A2DC6}"/>
              </a:ext>
            </a:extLst>
          </p:cNvPr>
          <p:cNvPicPr>
            <a:picLocks noChangeAspect="1"/>
          </p:cNvPicPr>
          <p:nvPr/>
        </p:nvPicPr>
        <p:blipFill>
          <a:blip r:embed="rId3"/>
          <a:srcRect l="913" r="913"/>
          <a:stretch/>
        </p:blipFill>
        <p:spPr>
          <a:xfrm>
            <a:off x="8548224" y="1243542"/>
            <a:ext cx="3643776" cy="5614458"/>
          </a:xfrm>
          <a:prstGeom prst="rect">
            <a:avLst/>
          </a:prstGeom>
        </p:spPr>
      </p:pic>
    </p:spTree>
    <p:extLst>
      <p:ext uri="{BB962C8B-B14F-4D97-AF65-F5344CB8AC3E}">
        <p14:creationId xmlns:p14="http://schemas.microsoft.com/office/powerpoint/2010/main" val="1706748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Stacked color bars with 8 different colors" title="Stacked Color Bars">
            <a:extLst>
              <a:ext uri="{FF2B5EF4-FFF2-40B4-BE49-F238E27FC236}">
                <a16:creationId xmlns:a16="http://schemas.microsoft.com/office/drawing/2014/main" id="{D04A1413-8E41-424A-B3FF-1B7F026B6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3" name="TextBox 2">
            <a:extLst>
              <a:ext uri="{FF2B5EF4-FFF2-40B4-BE49-F238E27FC236}">
                <a16:creationId xmlns:a16="http://schemas.microsoft.com/office/drawing/2014/main" id="{39C81686-338A-234D-8A49-F344C9CA33CA}"/>
              </a:ext>
            </a:extLst>
          </p:cNvPr>
          <p:cNvSpPr txBox="1"/>
          <p:nvPr/>
        </p:nvSpPr>
        <p:spPr>
          <a:xfrm>
            <a:off x="5630634" y="1761968"/>
            <a:ext cx="4211391" cy="2523768"/>
          </a:xfrm>
          <a:prstGeom prst="rect">
            <a:avLst/>
          </a:prstGeom>
          <a:noFill/>
        </p:spPr>
        <p:txBody>
          <a:bodyPr wrap="square" rtlCol="0">
            <a:spAutoFit/>
          </a:bodyPr>
          <a:lstStyle/>
          <a:p>
            <a:r>
              <a:rPr lang="en-CA" sz="2800" dirty="0"/>
              <a:t>Dr. Adger has no conflicts of interest to disclose.</a:t>
            </a:r>
          </a:p>
          <a:p>
            <a:endParaRPr lang="en-CA" sz="2800" dirty="0"/>
          </a:p>
          <a:p>
            <a:r>
              <a:rPr lang="en-CA" sz="2800" dirty="0"/>
              <a:t>Dr. Simon has no conflicts of interest to disclose.</a:t>
            </a:r>
            <a:endParaRPr lang="en-US" sz="2800" dirty="0"/>
          </a:p>
          <a:p>
            <a:endParaRPr lang="en-US" dirty="0"/>
          </a:p>
        </p:txBody>
      </p:sp>
      <p:sp>
        <p:nvSpPr>
          <p:cNvPr id="4" name="TextBox 3">
            <a:extLst>
              <a:ext uri="{FF2B5EF4-FFF2-40B4-BE49-F238E27FC236}">
                <a16:creationId xmlns:a16="http://schemas.microsoft.com/office/drawing/2014/main" id="{DE334119-0D80-A449-8C77-F793F8D5659A}"/>
              </a:ext>
            </a:extLst>
          </p:cNvPr>
          <p:cNvSpPr txBox="1"/>
          <p:nvPr/>
        </p:nvSpPr>
        <p:spPr>
          <a:xfrm>
            <a:off x="395893" y="1426546"/>
            <a:ext cx="2288127" cy="646331"/>
          </a:xfrm>
          <a:prstGeom prst="rect">
            <a:avLst/>
          </a:prstGeom>
          <a:noFill/>
        </p:spPr>
        <p:txBody>
          <a:bodyPr wrap="none" rtlCol="0">
            <a:spAutoFit/>
          </a:bodyPr>
          <a:lstStyle/>
          <a:p>
            <a:r>
              <a:rPr lang="en-US" sz="3600" dirty="0">
                <a:solidFill>
                  <a:schemeClr val="bg1">
                    <a:lumMod val="50000"/>
                  </a:schemeClr>
                </a:solidFill>
              </a:rPr>
              <a:t>Disclosures</a:t>
            </a:r>
          </a:p>
        </p:txBody>
      </p:sp>
    </p:spTree>
    <p:extLst>
      <p:ext uri="{BB962C8B-B14F-4D97-AF65-F5344CB8AC3E}">
        <p14:creationId xmlns:p14="http://schemas.microsoft.com/office/powerpoint/2010/main" val="403819293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1027"/>
          <p:cNvSpPr>
            <a:spLocks noGrp="1" noChangeArrowheads="1"/>
          </p:cNvSpPr>
          <p:nvPr>
            <p:ph type="body" idx="1"/>
          </p:nvPr>
        </p:nvSpPr>
        <p:spPr>
          <a:xfrm>
            <a:off x="37902" y="1525579"/>
            <a:ext cx="12192000" cy="5289780"/>
          </a:xfrm>
        </p:spPr>
        <p:txBody>
          <a:bodyPr>
            <a:normAutofit fontScale="92500" lnSpcReduction="10000"/>
          </a:bodyPr>
          <a:lstStyle/>
          <a:p>
            <a:pPr lvl="1"/>
            <a:r>
              <a:rPr lang="en-US" altLang="en-US" sz="1100" dirty="0">
                <a:latin typeface="Times New Roman" panose="02020603050405020304" pitchFamily="18" charset="0"/>
                <a:cs typeface="Times New Roman" panose="02020603050405020304" pitchFamily="18" charset="0"/>
              </a:rPr>
              <a:t>Slide 8:  SAMHSA, Center for Behavioral Health Statistics and Quality, National Surveys on Drug Use and Health (NSDUHs), 2009 to 2014.</a:t>
            </a:r>
          </a:p>
          <a:p>
            <a:pPr lvl="1"/>
            <a:r>
              <a:rPr lang="en-US" altLang="en-US" sz="1100" dirty="0">
                <a:latin typeface="Times New Roman" panose="02020603050405020304" pitchFamily="18" charset="0"/>
                <a:cs typeface="Times New Roman" panose="02020603050405020304" pitchFamily="18" charset="0"/>
              </a:rPr>
              <a:t>Slide 9 – 10: B F Grant, AJPH; 90 (1):112-115; 2000</a:t>
            </a:r>
          </a:p>
          <a:p>
            <a:pPr lvl="1"/>
            <a:r>
              <a:rPr lang="en-US" altLang="en-US" sz="1100" dirty="0">
                <a:latin typeface="Times New Roman" panose="02020603050405020304" pitchFamily="18" charset="0"/>
                <a:cs typeface="Times New Roman" panose="02020603050405020304" pitchFamily="18" charset="0"/>
              </a:rPr>
              <a:t>Slide 11: Volkow ND, </a:t>
            </a:r>
            <a:r>
              <a:rPr lang="en-US" altLang="en-US" sz="1100" dirty="0" err="1">
                <a:latin typeface="Times New Roman" panose="02020603050405020304" pitchFamily="18" charset="0"/>
                <a:cs typeface="Times New Roman" panose="02020603050405020304" pitchFamily="18" charset="0"/>
              </a:rPr>
              <a:t>Koob</a:t>
            </a:r>
            <a:r>
              <a:rPr lang="en-US" altLang="en-US" sz="1100" dirty="0">
                <a:latin typeface="Times New Roman" panose="02020603050405020304" pitchFamily="18" charset="0"/>
                <a:cs typeface="Times New Roman" panose="02020603050405020304" pitchFamily="18" charset="0"/>
              </a:rPr>
              <a:t> GF, McLellan AT. </a:t>
            </a:r>
            <a:r>
              <a:rPr lang="en-US" altLang="en-US" sz="1100" dirty="0" err="1">
                <a:latin typeface="Times New Roman" panose="02020603050405020304" pitchFamily="18" charset="0"/>
                <a:cs typeface="Times New Roman" panose="02020603050405020304" pitchFamily="18" charset="0"/>
              </a:rPr>
              <a:t>Neurobiologic</a:t>
            </a:r>
            <a:r>
              <a:rPr lang="en-US" altLang="en-US" sz="1100" dirty="0">
                <a:latin typeface="Times New Roman" panose="02020603050405020304" pitchFamily="18" charset="0"/>
                <a:cs typeface="Times New Roman" panose="02020603050405020304" pitchFamily="18" charset="0"/>
              </a:rPr>
              <a:t> Advances from the Brain Disease Model of Addiction. N </a:t>
            </a:r>
            <a:r>
              <a:rPr lang="en-US" altLang="en-US" sz="1100" dirty="0" err="1">
                <a:latin typeface="Times New Roman" panose="02020603050405020304" pitchFamily="18" charset="0"/>
                <a:cs typeface="Times New Roman" panose="02020603050405020304" pitchFamily="18" charset="0"/>
              </a:rPr>
              <a:t>Engl</a:t>
            </a:r>
            <a:r>
              <a:rPr lang="en-US" altLang="en-US" sz="1100" dirty="0">
                <a:latin typeface="Times New Roman" panose="02020603050405020304" pitchFamily="18" charset="0"/>
                <a:cs typeface="Times New Roman" panose="02020603050405020304" pitchFamily="18" charset="0"/>
              </a:rPr>
              <a:t> J Med. 2016;374(4):363-371. doi:10.1056/NEJMra1511480</a:t>
            </a:r>
          </a:p>
          <a:p>
            <a:pPr lvl="1"/>
            <a:r>
              <a:rPr lang="en-US" altLang="en-US" sz="1100" dirty="0">
                <a:latin typeface="Times New Roman" panose="02020603050405020304" pitchFamily="18" charset="0"/>
                <a:cs typeface="Times New Roman" panose="02020603050405020304" pitchFamily="18" charset="0"/>
              </a:rPr>
              <a:t>Slide 13 – 15  Lipari RN, Van Horn SL. Children Living with Parents Who Have a Substance Use Disorder. 2017 Aug 24. In: The CBHSQ Report. Rockville (MD): Substance Abuse and Mental Health Services Administration (US); 2013– PMID: 29144715.</a:t>
            </a:r>
          </a:p>
          <a:p>
            <a:pPr lvl="1"/>
            <a:r>
              <a:rPr lang="en-US" altLang="en-US" sz="1100" dirty="0">
                <a:latin typeface="Times New Roman" panose="02020603050405020304" pitchFamily="18" charset="0"/>
                <a:cs typeface="Times New Roman" panose="02020603050405020304" pitchFamily="18" charset="0"/>
              </a:rPr>
              <a:t>Slide 16: Center for Substance Abuse Treatment. Substance Abuse Treatment and Family Therapy. Rockville (MD): Substance Abuse and Mental Health Services Administration (US); 2004. (Treatment Improvement Protocol (TIP) Series, No. 39.) Chapter 1 Substance Abuse Treatment and Family Therapy. Available from: </a:t>
            </a:r>
            <a:r>
              <a:rPr lang="en-US" altLang="en-US" sz="1100" dirty="0">
                <a:latin typeface="Times New Roman" panose="02020603050405020304" pitchFamily="18" charset="0"/>
                <a:cs typeface="Times New Roman" panose="02020603050405020304" pitchFamily="18" charset="0"/>
                <a:hlinkClick r:id="rId3"/>
              </a:rPr>
              <a:t>https://www.ncbi.nlm.nih.gov/books/NBK64269/</a:t>
            </a:r>
            <a:r>
              <a:rPr lang="en-US" altLang="en-US" sz="1100" dirty="0">
                <a:latin typeface="Times New Roman" panose="02020603050405020304" pitchFamily="18" charset="0"/>
                <a:cs typeface="Times New Roman" panose="02020603050405020304" pitchFamily="18" charset="0"/>
              </a:rPr>
              <a:t> </a:t>
            </a:r>
          </a:p>
          <a:p>
            <a:pPr lvl="1"/>
            <a:r>
              <a:rPr lang="en-US" altLang="en-US" sz="1100" dirty="0">
                <a:latin typeface="Times New Roman" panose="02020603050405020304" pitchFamily="18" charset="0"/>
                <a:cs typeface="Times New Roman" panose="02020603050405020304" pitchFamily="18" charset="0"/>
              </a:rPr>
              <a:t>Slide 19: </a:t>
            </a:r>
            <a:r>
              <a:rPr lang="en-US" altLang="en-US" sz="1100" dirty="0" err="1">
                <a:latin typeface="Times New Roman" panose="02020603050405020304" pitchFamily="18" charset="0"/>
                <a:cs typeface="Times New Roman" panose="02020603050405020304" pitchFamily="18" charset="0"/>
              </a:rPr>
              <a:t>Kendi</a:t>
            </a:r>
            <a:r>
              <a:rPr lang="en-US" altLang="en-US" sz="1100" dirty="0">
                <a:latin typeface="Times New Roman" panose="02020603050405020304" pitchFamily="18" charset="0"/>
                <a:cs typeface="Times New Roman" panose="02020603050405020304" pitchFamily="18" charset="0"/>
              </a:rPr>
              <a:t>, I. (2019). How to be an antiracist. Bodley Head.; Jones CP. Levels of racism: a theoretic framework and a gardener's tale. Am J Public Health. 2000 Aug;90(8):1212-5. </a:t>
            </a:r>
            <a:r>
              <a:rPr lang="en-US" altLang="en-US" sz="1100" dirty="0" err="1">
                <a:latin typeface="Times New Roman" panose="02020603050405020304" pitchFamily="18" charset="0"/>
                <a:cs typeface="Times New Roman" panose="02020603050405020304" pitchFamily="18" charset="0"/>
              </a:rPr>
              <a:t>doi</a:t>
            </a:r>
            <a:r>
              <a:rPr lang="en-US" altLang="en-US" sz="1100" dirty="0">
                <a:latin typeface="Times New Roman" panose="02020603050405020304" pitchFamily="18" charset="0"/>
                <a:cs typeface="Times New Roman" panose="02020603050405020304" pitchFamily="18" charset="0"/>
              </a:rPr>
              <a:t>: 10.2105/ajph.90.8.1212. PMID: 10936998; PMCID: PMC1446334.</a:t>
            </a:r>
          </a:p>
          <a:p>
            <a:pPr lvl="1"/>
            <a:r>
              <a:rPr lang="en-US" altLang="en-US" sz="1100" dirty="0">
                <a:latin typeface="Times New Roman" panose="02020603050405020304" pitchFamily="18" charset="0"/>
                <a:cs typeface="Times New Roman" panose="02020603050405020304" pitchFamily="18" charset="0"/>
              </a:rPr>
              <a:t>Slide 21 – 25: Institute of Medicine (US) Committee for the Substance Abuse Coverage Study; Gerstein DR, Harwood HJ, editors. Treating Drug Problems: Volume 2: Commissioned Papers on Historical, Institutional, and Economic Contexts of Drug Treatment. Washington (DC): National Academies Press (US); 1992. A Century of American Narcotic Policy. Available from: </a:t>
            </a:r>
            <a:r>
              <a:rPr lang="en-US" altLang="en-US" sz="1100" dirty="0">
                <a:latin typeface="Times New Roman" panose="02020603050405020304" pitchFamily="18" charset="0"/>
                <a:cs typeface="Times New Roman" panose="02020603050405020304" pitchFamily="18" charset="0"/>
                <a:hlinkClick r:id="rId4"/>
              </a:rPr>
              <a:t>https://www.ncbi.nlm.nih.gov/books/NBK234755/</a:t>
            </a:r>
            <a:r>
              <a:rPr lang="en-US" altLang="en-US" sz="1100" dirty="0">
                <a:latin typeface="Times New Roman" panose="02020603050405020304" pitchFamily="18" charset="0"/>
                <a:cs typeface="Times New Roman" panose="02020603050405020304" pitchFamily="18" charset="0"/>
              </a:rPr>
              <a:t>; Rothstein, R. (2018). The color of law. Liveright Publishing Corporation.</a:t>
            </a:r>
          </a:p>
          <a:p>
            <a:pPr lvl="1"/>
            <a:r>
              <a:rPr lang="en-US" altLang="en-US" sz="1100" dirty="0">
                <a:latin typeface="Times New Roman" panose="02020603050405020304" pitchFamily="18" charset="0"/>
                <a:cs typeface="Times New Roman" panose="02020603050405020304" pitchFamily="18" charset="0"/>
              </a:rPr>
              <a:t>Slide 27, 34, 38: Institute of Medicine (US) Committee on Understanding and Eliminating Racial and Ethnic Disparities in Health Care. Unequal Treatment: Confronting Racial and Ethnic Disparities in Health Care. Smedley BD, Stith AY, Nelson AR, editors. Washington (DC): National Academies Press (US); 2003. PMID: 25032386.; Trent M, Dooley DG, </a:t>
            </a:r>
            <a:r>
              <a:rPr lang="en-US" altLang="en-US" sz="1100" dirty="0" err="1">
                <a:latin typeface="Times New Roman" panose="02020603050405020304" pitchFamily="18" charset="0"/>
                <a:cs typeface="Times New Roman" panose="02020603050405020304" pitchFamily="18" charset="0"/>
              </a:rPr>
              <a:t>Dougé</a:t>
            </a:r>
            <a:r>
              <a:rPr lang="en-US" altLang="en-US" sz="1100" dirty="0">
                <a:latin typeface="Times New Roman" panose="02020603050405020304" pitchFamily="18" charset="0"/>
                <a:cs typeface="Times New Roman" panose="02020603050405020304" pitchFamily="18" charset="0"/>
              </a:rPr>
              <a:t> J; SECTION ON ADOLESCENT HEALTH; COUNCIL ON COMMUNITY PEDIATRICS; COMMITTEE ON ADOLESCENCE. The Impact of Racism on Child and Adolescent Health. Pediatrics. 2019 Aug;144(2):e20191765. </a:t>
            </a:r>
            <a:r>
              <a:rPr lang="en-US" altLang="en-US" sz="1100" dirty="0" err="1">
                <a:latin typeface="Times New Roman" panose="02020603050405020304" pitchFamily="18" charset="0"/>
                <a:cs typeface="Times New Roman" panose="02020603050405020304" pitchFamily="18" charset="0"/>
              </a:rPr>
              <a:t>doi</a:t>
            </a:r>
            <a:r>
              <a:rPr lang="en-US" altLang="en-US" sz="1100" dirty="0">
                <a:latin typeface="Times New Roman" panose="02020603050405020304" pitchFamily="18" charset="0"/>
                <a:cs typeface="Times New Roman" panose="02020603050405020304" pitchFamily="18" charset="0"/>
              </a:rPr>
              <a:t>: 10.1542/peds.2019-1765. PMID: 31358665.</a:t>
            </a:r>
          </a:p>
          <a:p>
            <a:pPr lvl="1"/>
            <a:r>
              <a:rPr lang="en-US" altLang="en-US" sz="1100" dirty="0">
                <a:latin typeface="Times New Roman" panose="02020603050405020304" pitchFamily="18" charset="0"/>
                <a:cs typeface="Times New Roman" panose="02020603050405020304" pitchFamily="18" charset="0"/>
              </a:rPr>
              <a:t>Slide 28: Helping to Ensure Equal Access to Education. U.S. Department of Education’s Office of Civil Rights; 2. Phillip A. Goff, Matthew C. Jackson et. al. The Essence of innocence:  Consequences of Dehumanizing Black Children. Journal of Personality and Social Psychology 2014; The Sentencing Project: Black Disparities in Youth Incarceration (2015)</a:t>
            </a:r>
          </a:p>
          <a:p>
            <a:pPr lvl="1"/>
            <a:r>
              <a:rPr lang="en-US" altLang="en-US" sz="1100" dirty="0">
                <a:latin typeface="Times New Roman" panose="02020603050405020304" pitchFamily="18" charset="0"/>
                <a:cs typeface="Times New Roman" panose="02020603050405020304" pitchFamily="18" charset="0"/>
              </a:rPr>
              <a:t>Slide 29: </a:t>
            </a:r>
            <a:r>
              <a:rPr lang="en-US" sz="1100" dirty="0" err="1">
                <a:latin typeface="Times New Roman" panose="02020603050405020304" pitchFamily="18" charset="0"/>
                <a:cs typeface="Times New Roman" panose="02020603050405020304" pitchFamily="18" charset="0"/>
              </a:rPr>
              <a:t>Kulis</a:t>
            </a:r>
            <a:r>
              <a:rPr lang="en-US" sz="1100" dirty="0">
                <a:latin typeface="Times New Roman" panose="02020603050405020304" pitchFamily="18" charset="0"/>
                <a:cs typeface="Times New Roman" panose="02020603050405020304" pitchFamily="18" charset="0"/>
              </a:rPr>
              <a:t> et al., 2009, J Health Soc </a:t>
            </a:r>
            <a:r>
              <a:rPr lang="en-US" sz="1100" dirty="0" err="1">
                <a:latin typeface="Times New Roman" panose="02020603050405020304" pitchFamily="18" charset="0"/>
                <a:cs typeface="Times New Roman" panose="02020603050405020304" pitchFamily="18" charset="0"/>
              </a:rPr>
              <a:t>Behav</a:t>
            </a:r>
            <a:r>
              <a:rPr lang="en-US" sz="1100" dirty="0">
                <a:latin typeface="Times New Roman" panose="02020603050405020304" pitchFamily="18" charset="0"/>
                <a:cs typeface="Times New Roman" panose="02020603050405020304" pitchFamily="18" charset="0"/>
              </a:rPr>
              <a:t>; Brody et al., 2006, Child Dev; Ang, 2020; </a:t>
            </a:r>
            <a:r>
              <a:rPr lang="en-US" sz="1100" dirty="0" err="1">
                <a:latin typeface="Times New Roman" panose="02020603050405020304" pitchFamily="18" charset="0"/>
                <a:cs typeface="Times New Roman" panose="02020603050405020304" pitchFamily="18" charset="0"/>
              </a:rPr>
              <a:t>Bor</a:t>
            </a:r>
            <a:r>
              <a:rPr lang="en-US" sz="1100" dirty="0">
                <a:latin typeface="Times New Roman" panose="02020603050405020304" pitchFamily="18" charset="0"/>
                <a:cs typeface="Times New Roman" panose="02020603050405020304" pitchFamily="18" charset="0"/>
              </a:rPr>
              <a:t> et al., 2018, Lancet</a:t>
            </a:r>
          </a:p>
          <a:p>
            <a:pPr lvl="1"/>
            <a:r>
              <a:rPr lang="en-US" sz="1100" dirty="0">
                <a:latin typeface="Times New Roman" panose="02020603050405020304" pitchFamily="18" charset="0"/>
                <a:cs typeface="Times New Roman" panose="02020603050405020304" pitchFamily="18" charset="0"/>
              </a:rPr>
              <a:t>Slide 30: </a:t>
            </a:r>
            <a:r>
              <a:rPr lang="en-US" sz="1100" dirty="0">
                <a:solidFill>
                  <a:srgbClr val="303030"/>
                </a:solidFill>
                <a:latin typeface="Times New Roman" panose="02020603050405020304" pitchFamily="18" charset="0"/>
                <a:cs typeface="Times New Roman" panose="02020603050405020304" pitchFamily="18" charset="0"/>
              </a:rPr>
              <a:t>Jones CP. Levels of racism: a theoretic framework and a gardener's tale. </a:t>
            </a:r>
            <a:r>
              <a:rPr lang="en-US" sz="1100" i="1" dirty="0">
                <a:solidFill>
                  <a:srgbClr val="303030"/>
                </a:solidFill>
                <a:latin typeface="Times New Roman" panose="02020603050405020304" pitchFamily="18" charset="0"/>
                <a:cs typeface="Times New Roman" panose="02020603050405020304" pitchFamily="18" charset="0"/>
              </a:rPr>
              <a:t>Am J Public Health</a:t>
            </a:r>
            <a:r>
              <a:rPr lang="en-US" sz="1100" dirty="0">
                <a:solidFill>
                  <a:srgbClr val="303030"/>
                </a:solidFill>
                <a:latin typeface="Times New Roman" panose="02020603050405020304" pitchFamily="18" charset="0"/>
                <a:cs typeface="Times New Roman" panose="02020603050405020304" pitchFamily="18" charset="0"/>
              </a:rPr>
              <a:t>. 2000;90(8):1212-1215. doi:10.2105/ajph.90.8.1212</a:t>
            </a:r>
          </a:p>
          <a:p>
            <a:pPr lvl="1"/>
            <a:r>
              <a:rPr lang="en-US" sz="1100" dirty="0">
                <a:solidFill>
                  <a:srgbClr val="303030"/>
                </a:solidFill>
                <a:latin typeface="Times New Roman" panose="02020603050405020304" pitchFamily="18" charset="0"/>
                <a:cs typeface="Times New Roman" panose="02020603050405020304" pitchFamily="18" charset="0"/>
              </a:rPr>
              <a:t>Slide 32, 41, 44 : </a:t>
            </a:r>
            <a:r>
              <a:rPr lang="en-US" sz="1100" dirty="0" err="1">
                <a:solidFill>
                  <a:srgbClr val="303030"/>
                </a:solidFill>
                <a:latin typeface="Times New Roman" panose="02020603050405020304" pitchFamily="18" charset="0"/>
                <a:cs typeface="Times New Roman" panose="02020603050405020304" pitchFamily="18" charset="0"/>
              </a:rPr>
              <a:t>Lagisetty</a:t>
            </a:r>
            <a:r>
              <a:rPr lang="en-US" sz="1100" dirty="0">
                <a:solidFill>
                  <a:srgbClr val="303030"/>
                </a:solidFill>
                <a:latin typeface="Times New Roman" panose="02020603050405020304" pitchFamily="18" charset="0"/>
                <a:cs typeface="Times New Roman" panose="02020603050405020304" pitchFamily="18" charset="0"/>
              </a:rPr>
              <a:t> PA, Ross R, </a:t>
            </a:r>
            <a:r>
              <a:rPr lang="en-US" sz="1100" dirty="0" err="1">
                <a:solidFill>
                  <a:srgbClr val="303030"/>
                </a:solidFill>
                <a:latin typeface="Times New Roman" panose="02020603050405020304" pitchFamily="18" charset="0"/>
                <a:cs typeface="Times New Roman" panose="02020603050405020304" pitchFamily="18" charset="0"/>
              </a:rPr>
              <a:t>Bohnert</a:t>
            </a:r>
            <a:r>
              <a:rPr lang="en-US" sz="1100" dirty="0">
                <a:solidFill>
                  <a:srgbClr val="303030"/>
                </a:solidFill>
                <a:latin typeface="Times New Roman" panose="02020603050405020304" pitchFamily="18" charset="0"/>
                <a:cs typeface="Times New Roman" panose="02020603050405020304" pitchFamily="18" charset="0"/>
              </a:rPr>
              <a:t> A, Clay M, </a:t>
            </a:r>
            <a:r>
              <a:rPr lang="en-US" sz="1100" dirty="0" err="1">
                <a:solidFill>
                  <a:srgbClr val="303030"/>
                </a:solidFill>
                <a:latin typeface="Times New Roman" panose="02020603050405020304" pitchFamily="18" charset="0"/>
                <a:cs typeface="Times New Roman" panose="02020603050405020304" pitchFamily="18" charset="0"/>
              </a:rPr>
              <a:t>Maust</a:t>
            </a:r>
            <a:r>
              <a:rPr lang="en-US" sz="1100" dirty="0">
                <a:solidFill>
                  <a:srgbClr val="303030"/>
                </a:solidFill>
                <a:latin typeface="Times New Roman" panose="02020603050405020304" pitchFamily="18" charset="0"/>
                <a:cs typeface="Times New Roman" panose="02020603050405020304" pitchFamily="18" charset="0"/>
              </a:rPr>
              <a:t> DT. Buprenorphine Treatment Divide by Race/Ethnicity and Payment. JAMA Psychiatry. 2019 Sep 1;76(9):979-981. </a:t>
            </a:r>
            <a:r>
              <a:rPr lang="en-US" sz="1100" dirty="0" err="1">
                <a:solidFill>
                  <a:srgbClr val="303030"/>
                </a:solidFill>
                <a:latin typeface="Times New Roman" panose="02020603050405020304" pitchFamily="18" charset="0"/>
                <a:cs typeface="Times New Roman" panose="02020603050405020304" pitchFamily="18" charset="0"/>
              </a:rPr>
              <a:t>doi</a:t>
            </a:r>
            <a:r>
              <a:rPr lang="en-US" sz="1100" dirty="0">
                <a:solidFill>
                  <a:srgbClr val="303030"/>
                </a:solidFill>
                <a:latin typeface="Times New Roman" panose="02020603050405020304" pitchFamily="18" charset="0"/>
                <a:cs typeface="Times New Roman" panose="02020603050405020304" pitchFamily="18" charset="0"/>
              </a:rPr>
              <a:t>: 10.1001/jamapsychiatry.2019.0876.; Weinstein ZM, Kim HW, Cheng DM, Quinn E, Hui D, Labelle CT, </a:t>
            </a:r>
            <a:r>
              <a:rPr lang="en-US" sz="1100" dirty="0" err="1">
                <a:solidFill>
                  <a:srgbClr val="303030"/>
                </a:solidFill>
                <a:latin typeface="Times New Roman" panose="02020603050405020304" pitchFamily="18" charset="0"/>
                <a:cs typeface="Times New Roman" panose="02020603050405020304" pitchFamily="18" charset="0"/>
              </a:rPr>
              <a:t>Drainoni</a:t>
            </a:r>
            <a:r>
              <a:rPr lang="en-US" sz="1100" dirty="0">
                <a:solidFill>
                  <a:srgbClr val="303030"/>
                </a:solidFill>
                <a:latin typeface="Times New Roman" panose="02020603050405020304" pitchFamily="18" charset="0"/>
                <a:cs typeface="Times New Roman" panose="02020603050405020304" pitchFamily="18" charset="0"/>
              </a:rPr>
              <a:t> ML, Bachman SS, </a:t>
            </a:r>
            <a:r>
              <a:rPr lang="en-US" sz="1100" dirty="0" err="1">
                <a:solidFill>
                  <a:srgbClr val="303030"/>
                </a:solidFill>
                <a:latin typeface="Times New Roman" panose="02020603050405020304" pitchFamily="18" charset="0"/>
                <a:cs typeface="Times New Roman" panose="02020603050405020304" pitchFamily="18" charset="0"/>
              </a:rPr>
              <a:t>Samet</a:t>
            </a:r>
            <a:r>
              <a:rPr lang="en-US" sz="1100" dirty="0">
                <a:solidFill>
                  <a:srgbClr val="303030"/>
                </a:solidFill>
                <a:latin typeface="Times New Roman" panose="02020603050405020304" pitchFamily="18" charset="0"/>
                <a:cs typeface="Times New Roman" panose="02020603050405020304" pitchFamily="18" charset="0"/>
              </a:rPr>
              <a:t> JH. Long-term retention in Office Based Opioid Treatment with buprenorphine. J </a:t>
            </a:r>
            <a:r>
              <a:rPr lang="en-US" sz="1100" dirty="0" err="1">
                <a:solidFill>
                  <a:srgbClr val="303030"/>
                </a:solidFill>
                <a:latin typeface="Times New Roman" panose="02020603050405020304" pitchFamily="18" charset="0"/>
                <a:cs typeface="Times New Roman" panose="02020603050405020304" pitchFamily="18" charset="0"/>
              </a:rPr>
              <a:t>Subst</a:t>
            </a:r>
            <a:r>
              <a:rPr lang="en-US" sz="1100" dirty="0">
                <a:solidFill>
                  <a:srgbClr val="303030"/>
                </a:solidFill>
                <a:latin typeface="Times New Roman" panose="02020603050405020304" pitchFamily="18" charset="0"/>
                <a:cs typeface="Times New Roman" panose="02020603050405020304" pitchFamily="18" charset="0"/>
              </a:rPr>
              <a:t> Abuse Treat. 2017 Mar;74:65-70..; </a:t>
            </a:r>
            <a:r>
              <a:rPr lang="en-US" sz="1100" dirty="0" err="1">
                <a:solidFill>
                  <a:srgbClr val="303030"/>
                </a:solidFill>
                <a:latin typeface="Times New Roman" panose="02020603050405020304" pitchFamily="18" charset="0"/>
                <a:cs typeface="Times New Roman" panose="02020603050405020304" pitchFamily="18" charset="0"/>
              </a:rPr>
              <a:t>Hadland</a:t>
            </a:r>
            <a:r>
              <a:rPr lang="en-US" sz="1100" dirty="0">
                <a:solidFill>
                  <a:srgbClr val="303030"/>
                </a:solidFill>
                <a:latin typeface="Times New Roman" panose="02020603050405020304" pitchFamily="18" charset="0"/>
                <a:cs typeface="Times New Roman" panose="02020603050405020304" pitchFamily="18" charset="0"/>
              </a:rPr>
              <a:t> SE, </a:t>
            </a:r>
            <a:r>
              <a:rPr lang="en-US" sz="1100" dirty="0" err="1">
                <a:solidFill>
                  <a:srgbClr val="303030"/>
                </a:solidFill>
                <a:latin typeface="Times New Roman" panose="02020603050405020304" pitchFamily="18" charset="0"/>
                <a:cs typeface="Times New Roman" panose="02020603050405020304" pitchFamily="18" charset="0"/>
              </a:rPr>
              <a:t>Wharam</a:t>
            </a:r>
            <a:r>
              <a:rPr lang="en-US" sz="1100" dirty="0">
                <a:solidFill>
                  <a:srgbClr val="303030"/>
                </a:solidFill>
                <a:latin typeface="Times New Roman" panose="02020603050405020304" pitchFamily="18" charset="0"/>
                <a:cs typeface="Times New Roman" panose="02020603050405020304" pitchFamily="18" charset="0"/>
              </a:rPr>
              <a:t> JF, Schuster MA, Zhang F, </a:t>
            </a:r>
            <a:r>
              <a:rPr lang="en-US" sz="1100" dirty="0" err="1">
                <a:solidFill>
                  <a:srgbClr val="303030"/>
                </a:solidFill>
                <a:latin typeface="Times New Roman" panose="02020603050405020304" pitchFamily="18" charset="0"/>
                <a:cs typeface="Times New Roman" panose="02020603050405020304" pitchFamily="18" charset="0"/>
              </a:rPr>
              <a:t>Samet</a:t>
            </a:r>
            <a:r>
              <a:rPr lang="en-US" sz="1100" dirty="0">
                <a:solidFill>
                  <a:srgbClr val="303030"/>
                </a:solidFill>
                <a:latin typeface="Times New Roman" panose="02020603050405020304" pitchFamily="18" charset="0"/>
                <a:cs typeface="Times New Roman" panose="02020603050405020304" pitchFamily="18" charset="0"/>
              </a:rPr>
              <a:t> JH, Larochelle MR. Trends in Receipt of Buprenorphine and Naltrexone for Opioid Use Disorder Among Adolescents and Young Adults, 2001-2014. JAMA </a:t>
            </a:r>
            <a:r>
              <a:rPr lang="en-US" sz="1100" dirty="0" err="1">
                <a:solidFill>
                  <a:srgbClr val="303030"/>
                </a:solidFill>
                <a:latin typeface="Times New Roman" panose="02020603050405020304" pitchFamily="18" charset="0"/>
                <a:cs typeface="Times New Roman" panose="02020603050405020304" pitchFamily="18" charset="0"/>
              </a:rPr>
              <a:t>Pediatr</a:t>
            </a:r>
            <a:r>
              <a:rPr lang="en-US" sz="1100" dirty="0">
                <a:solidFill>
                  <a:srgbClr val="303030"/>
                </a:solidFill>
                <a:latin typeface="Times New Roman" panose="02020603050405020304" pitchFamily="18" charset="0"/>
                <a:cs typeface="Times New Roman" panose="02020603050405020304" pitchFamily="18" charset="0"/>
              </a:rPr>
              <a:t>. 2017 Aug 1;171(8):747-755..; Alinsky RH, Zima BT, </a:t>
            </a:r>
            <a:r>
              <a:rPr lang="en-US" sz="1100" dirty="0" err="1">
                <a:solidFill>
                  <a:srgbClr val="303030"/>
                </a:solidFill>
                <a:latin typeface="Times New Roman" panose="02020603050405020304" pitchFamily="18" charset="0"/>
                <a:cs typeface="Times New Roman" panose="02020603050405020304" pitchFamily="18" charset="0"/>
              </a:rPr>
              <a:t>Rodean</a:t>
            </a:r>
            <a:r>
              <a:rPr lang="en-US" sz="1100" dirty="0">
                <a:solidFill>
                  <a:srgbClr val="303030"/>
                </a:solidFill>
                <a:latin typeface="Times New Roman" panose="02020603050405020304" pitchFamily="18" charset="0"/>
                <a:cs typeface="Times New Roman" panose="02020603050405020304" pitchFamily="18" charset="0"/>
              </a:rPr>
              <a:t> J, Matson PA, Larochelle MR, </a:t>
            </a:r>
            <a:r>
              <a:rPr lang="en-US" sz="1100" dirty="0" err="1">
                <a:solidFill>
                  <a:srgbClr val="303030"/>
                </a:solidFill>
                <a:latin typeface="Times New Roman" panose="02020603050405020304" pitchFamily="18" charset="0"/>
                <a:cs typeface="Times New Roman" panose="02020603050405020304" pitchFamily="18" charset="0"/>
              </a:rPr>
              <a:t>Adger</a:t>
            </a:r>
            <a:r>
              <a:rPr lang="en-US" sz="1100" dirty="0">
                <a:solidFill>
                  <a:srgbClr val="303030"/>
                </a:solidFill>
                <a:latin typeface="Times New Roman" panose="02020603050405020304" pitchFamily="18" charset="0"/>
                <a:cs typeface="Times New Roman" panose="02020603050405020304" pitchFamily="18" charset="0"/>
              </a:rPr>
              <a:t> H Jr, Bagley SM, </a:t>
            </a:r>
            <a:r>
              <a:rPr lang="en-US" sz="1100" dirty="0" err="1">
                <a:solidFill>
                  <a:srgbClr val="303030"/>
                </a:solidFill>
                <a:latin typeface="Times New Roman" panose="02020603050405020304" pitchFamily="18" charset="0"/>
                <a:cs typeface="Times New Roman" panose="02020603050405020304" pitchFamily="18" charset="0"/>
              </a:rPr>
              <a:t>Hadland</a:t>
            </a:r>
            <a:r>
              <a:rPr lang="en-US" sz="1100" dirty="0">
                <a:solidFill>
                  <a:srgbClr val="303030"/>
                </a:solidFill>
                <a:latin typeface="Times New Roman" panose="02020603050405020304" pitchFamily="18" charset="0"/>
                <a:cs typeface="Times New Roman" panose="02020603050405020304" pitchFamily="18" charset="0"/>
              </a:rPr>
              <a:t> SE. Receipt of Addiction Treatment After Opioid Overdose Among Medicaid-Enrolled Adolescents and Young Adults. JAMA </a:t>
            </a:r>
            <a:r>
              <a:rPr lang="en-US" sz="1100" dirty="0" err="1">
                <a:solidFill>
                  <a:srgbClr val="303030"/>
                </a:solidFill>
                <a:latin typeface="Times New Roman" panose="02020603050405020304" pitchFamily="18" charset="0"/>
                <a:cs typeface="Times New Roman" panose="02020603050405020304" pitchFamily="18" charset="0"/>
              </a:rPr>
              <a:t>Pediatr</a:t>
            </a:r>
            <a:r>
              <a:rPr lang="en-US" sz="1100" dirty="0">
                <a:solidFill>
                  <a:srgbClr val="303030"/>
                </a:solidFill>
                <a:latin typeface="Times New Roman" panose="02020603050405020304" pitchFamily="18" charset="0"/>
                <a:cs typeface="Times New Roman" panose="02020603050405020304" pitchFamily="18" charset="0"/>
              </a:rPr>
              <a:t>. 2020 Mar 1;174(3):e195183..; Cummings JR, Wen H, </a:t>
            </a:r>
            <a:r>
              <a:rPr lang="en-US" sz="1100" dirty="0" err="1">
                <a:solidFill>
                  <a:srgbClr val="303030"/>
                </a:solidFill>
                <a:latin typeface="Times New Roman" panose="02020603050405020304" pitchFamily="18" charset="0"/>
                <a:cs typeface="Times New Roman" panose="02020603050405020304" pitchFamily="18" charset="0"/>
              </a:rPr>
              <a:t>Druss</a:t>
            </a:r>
            <a:r>
              <a:rPr lang="en-US" sz="1100" dirty="0">
                <a:solidFill>
                  <a:srgbClr val="303030"/>
                </a:solidFill>
                <a:latin typeface="Times New Roman" panose="02020603050405020304" pitchFamily="18" charset="0"/>
                <a:cs typeface="Times New Roman" panose="02020603050405020304" pitchFamily="18" charset="0"/>
              </a:rPr>
              <a:t> BG. Racial/ethnic differences in treatment for substance use disorders among U.S. adolescents. J Am </a:t>
            </a:r>
            <a:r>
              <a:rPr lang="en-US" sz="1100" dirty="0" err="1">
                <a:solidFill>
                  <a:srgbClr val="303030"/>
                </a:solidFill>
                <a:latin typeface="Times New Roman" panose="02020603050405020304" pitchFamily="18" charset="0"/>
                <a:cs typeface="Times New Roman" panose="02020603050405020304" pitchFamily="18" charset="0"/>
              </a:rPr>
              <a:t>Acad</a:t>
            </a:r>
            <a:r>
              <a:rPr lang="en-US" sz="1100" dirty="0">
                <a:solidFill>
                  <a:srgbClr val="303030"/>
                </a:solidFill>
                <a:latin typeface="Times New Roman" panose="02020603050405020304" pitchFamily="18" charset="0"/>
                <a:cs typeface="Times New Roman" panose="02020603050405020304" pitchFamily="18" charset="0"/>
              </a:rPr>
              <a:t> Child </a:t>
            </a:r>
            <a:r>
              <a:rPr lang="en-US" sz="1100" dirty="0" err="1">
                <a:solidFill>
                  <a:srgbClr val="303030"/>
                </a:solidFill>
                <a:latin typeface="Times New Roman" panose="02020603050405020304" pitchFamily="18" charset="0"/>
                <a:cs typeface="Times New Roman" panose="02020603050405020304" pitchFamily="18" charset="0"/>
              </a:rPr>
              <a:t>Adolesc</a:t>
            </a:r>
            <a:r>
              <a:rPr lang="en-US" sz="1100" dirty="0">
                <a:solidFill>
                  <a:srgbClr val="303030"/>
                </a:solidFill>
                <a:latin typeface="Times New Roman" panose="02020603050405020304" pitchFamily="18" charset="0"/>
                <a:cs typeface="Times New Roman" panose="02020603050405020304" pitchFamily="18" charset="0"/>
              </a:rPr>
              <a:t> Psychiatry. 2011;50(12):1265-1274</a:t>
            </a:r>
          </a:p>
          <a:p>
            <a:pPr lvl="1"/>
            <a:r>
              <a:rPr lang="en-US" sz="1100" dirty="0">
                <a:solidFill>
                  <a:srgbClr val="303030"/>
                </a:solidFill>
                <a:latin typeface="Times New Roman" panose="02020603050405020304" pitchFamily="18" charset="0"/>
                <a:cs typeface="Times New Roman" panose="02020603050405020304" pitchFamily="18" charset="0"/>
              </a:rPr>
              <a:t>Slide 42: Saloner B, Carson N, Lê Cook B. Explaining racial/ethnic differences in adolescent substance abuse treatment completion in the United States: a decomposition analysis. J </a:t>
            </a:r>
            <a:r>
              <a:rPr lang="en-US" sz="1100" dirty="0" err="1">
                <a:solidFill>
                  <a:srgbClr val="303030"/>
                </a:solidFill>
                <a:latin typeface="Times New Roman" panose="02020603050405020304" pitchFamily="18" charset="0"/>
                <a:cs typeface="Times New Roman" panose="02020603050405020304" pitchFamily="18" charset="0"/>
              </a:rPr>
              <a:t>Adolesc</a:t>
            </a:r>
            <a:r>
              <a:rPr lang="en-US" sz="1100" dirty="0">
                <a:solidFill>
                  <a:srgbClr val="303030"/>
                </a:solidFill>
                <a:latin typeface="Times New Roman" panose="02020603050405020304" pitchFamily="18" charset="0"/>
                <a:cs typeface="Times New Roman" panose="02020603050405020304" pitchFamily="18" charset="0"/>
              </a:rPr>
              <a:t> Health. 2014;54(6):646-653. doi:10.1016/j.jadohealth.2014.01.002</a:t>
            </a:r>
          </a:p>
          <a:p>
            <a:pPr lvl="1"/>
            <a:r>
              <a:rPr lang="en-US" sz="1100" dirty="0">
                <a:solidFill>
                  <a:srgbClr val="303030"/>
                </a:solidFill>
                <a:latin typeface="Times New Roman" panose="02020603050405020304" pitchFamily="18" charset="0"/>
                <a:cs typeface="Times New Roman" panose="02020603050405020304" pitchFamily="18" charset="0"/>
              </a:rPr>
              <a:t>Slide 43: </a:t>
            </a:r>
            <a:r>
              <a:rPr lang="en-US" sz="1100" dirty="0">
                <a:latin typeface="Times New Roman" panose="02020603050405020304" pitchFamily="18" charset="0"/>
                <a:cs typeface="Times New Roman" panose="02020603050405020304" pitchFamily="18" charset="0"/>
              </a:rPr>
              <a:t>Alinsky RH, </a:t>
            </a:r>
            <a:r>
              <a:rPr lang="en-US" sz="1100" dirty="0" err="1">
                <a:latin typeface="Times New Roman" panose="02020603050405020304" pitchFamily="18" charset="0"/>
                <a:cs typeface="Times New Roman" panose="02020603050405020304" pitchFamily="18" charset="0"/>
              </a:rPr>
              <a:t>Hadland</a:t>
            </a:r>
            <a:r>
              <a:rPr lang="en-US" sz="1100" dirty="0">
                <a:latin typeface="Times New Roman" panose="02020603050405020304" pitchFamily="18" charset="0"/>
                <a:cs typeface="Times New Roman" panose="02020603050405020304" pitchFamily="18" charset="0"/>
              </a:rPr>
              <a:t> SE, Matson PA, Cerda M, Saloner B. Adolescent-Serving Addiction Treatment Facilities in the United States and the Availability of Medications for Opioid Use Disorder. J </a:t>
            </a:r>
            <a:r>
              <a:rPr lang="en-US" sz="1100" dirty="0" err="1">
                <a:latin typeface="Times New Roman" panose="02020603050405020304" pitchFamily="18" charset="0"/>
                <a:cs typeface="Times New Roman" panose="02020603050405020304" pitchFamily="18" charset="0"/>
              </a:rPr>
              <a:t>Adolesc</a:t>
            </a:r>
            <a:r>
              <a:rPr lang="en-US" sz="1100" dirty="0">
                <a:latin typeface="Times New Roman" panose="02020603050405020304" pitchFamily="18" charset="0"/>
                <a:cs typeface="Times New Roman" panose="02020603050405020304" pitchFamily="18" charset="0"/>
              </a:rPr>
              <a:t> Health. 2020 Oct;67(4):542-549</a:t>
            </a:r>
          </a:p>
          <a:p>
            <a:pPr lvl="1"/>
            <a:r>
              <a:rPr lang="en-US" altLang="en-US" sz="1100" dirty="0">
                <a:latin typeface="Times New Roman" panose="02020603050405020304" pitchFamily="18" charset="0"/>
                <a:cs typeface="Times New Roman" panose="02020603050405020304" pitchFamily="18" charset="0"/>
              </a:rPr>
              <a:t>Slide 45 – 46: </a:t>
            </a:r>
            <a:r>
              <a:rPr lang="en-US" sz="1100" dirty="0">
                <a:latin typeface="Times New Roman" panose="02020603050405020304" pitchFamily="18" charset="0"/>
                <a:cs typeface="Times New Roman" panose="02020603050405020304" pitchFamily="18" charset="0"/>
              </a:rPr>
              <a:t>Welty LJ, Harrison AJ, Abram KM, Olson ND, </a:t>
            </a:r>
            <a:r>
              <a:rPr lang="en-US" sz="1100" dirty="0" err="1">
                <a:latin typeface="Times New Roman" panose="02020603050405020304" pitchFamily="18" charset="0"/>
                <a:cs typeface="Times New Roman" panose="02020603050405020304" pitchFamily="18" charset="0"/>
              </a:rPr>
              <a:t>Aaby</a:t>
            </a:r>
            <a:r>
              <a:rPr lang="en-US" sz="1100" dirty="0">
                <a:latin typeface="Times New Roman" panose="02020603050405020304" pitchFamily="18" charset="0"/>
                <a:cs typeface="Times New Roman" panose="02020603050405020304" pitchFamily="18" charset="0"/>
              </a:rPr>
              <a:t> DA, McCoy KP, Washburn JJ, </a:t>
            </a:r>
            <a:r>
              <a:rPr lang="en-US" sz="1100" dirty="0" err="1">
                <a:latin typeface="Times New Roman" panose="02020603050405020304" pitchFamily="18" charset="0"/>
                <a:cs typeface="Times New Roman" panose="02020603050405020304" pitchFamily="18" charset="0"/>
              </a:rPr>
              <a:t>Teplin</a:t>
            </a:r>
            <a:r>
              <a:rPr lang="en-US" sz="1100" dirty="0">
                <a:latin typeface="Times New Roman" panose="02020603050405020304" pitchFamily="18" charset="0"/>
                <a:cs typeface="Times New Roman" panose="02020603050405020304" pitchFamily="18" charset="0"/>
              </a:rPr>
              <a:t> LA. Health Disparities in Drug- and Alcohol-Use Disorders: A 12-Year Longitudinal Study of Youths After Detention. Am J Public Health. 2016 May;106(5):872-80. </a:t>
            </a:r>
            <a:endParaRPr lang="en-US" altLang="en-US" sz="1100" dirty="0">
              <a:latin typeface="Times New Roman" panose="02020603050405020304" pitchFamily="18" charset="0"/>
              <a:cs typeface="Times New Roman" panose="02020603050405020304" pitchFamily="18" charset="0"/>
            </a:endParaRPr>
          </a:p>
          <a:p>
            <a:pPr lvl="1"/>
            <a:r>
              <a:rPr lang="en-US" altLang="en-US" sz="1100" dirty="0">
                <a:latin typeface="Times New Roman" panose="02020603050405020304" pitchFamily="18" charset="0"/>
                <a:cs typeface="Times New Roman" panose="02020603050405020304" pitchFamily="18" charset="0"/>
              </a:rPr>
              <a:t>Slide 47: </a:t>
            </a:r>
            <a:r>
              <a:rPr lang="en-US" sz="1100" dirty="0"/>
              <a:t>Many Rivers to Cross: Critical Challenges and Overarching Goals for the African American Behavioral Health Center of Excellence </a:t>
            </a:r>
            <a:endParaRPr lang="en-US" altLang="en-US" sz="1100" dirty="0">
              <a:latin typeface="Times New Roman" panose="02020603050405020304" pitchFamily="18" charset="0"/>
              <a:cs typeface="Times New Roman" panose="02020603050405020304" pitchFamily="18" charset="0"/>
            </a:endParaRPr>
          </a:p>
          <a:p>
            <a:pPr lvl="1"/>
            <a:endParaRPr lang="en-US" altLang="en-US" sz="800" dirty="0">
              <a:latin typeface="Times New Roman" panose="02020603050405020304" pitchFamily="18" charset="0"/>
              <a:cs typeface="Times New Roman" panose="02020603050405020304" pitchFamily="18" charset="0"/>
            </a:endParaRPr>
          </a:p>
          <a:p>
            <a:pPr lvl="1"/>
            <a:endParaRPr lang="en-US" altLang="en-US" sz="800" dirty="0">
              <a:latin typeface="Times New Roman" panose="02020603050405020304" pitchFamily="18" charset="0"/>
              <a:cs typeface="Times New Roman" panose="02020603050405020304" pitchFamily="18" charset="0"/>
            </a:endParaRPr>
          </a:p>
          <a:p>
            <a:pPr lvl="1"/>
            <a:endParaRPr lang="en-US" altLang="en-US" sz="800" dirty="0">
              <a:latin typeface="Times New Roman" panose="02020603050405020304" pitchFamily="18" charset="0"/>
              <a:cs typeface="Times New Roman" panose="02020603050405020304" pitchFamily="18" charset="0"/>
            </a:endParaRPr>
          </a:p>
          <a:p>
            <a:pPr lvl="1"/>
            <a:endParaRPr lang="en-US" altLang="en-US" sz="800" dirty="0">
              <a:latin typeface="Times New Roman" panose="02020603050405020304" pitchFamily="18" charset="0"/>
              <a:cs typeface="Times New Roman" panose="02020603050405020304" pitchFamily="18" charset="0"/>
            </a:endParaRPr>
          </a:p>
          <a:p>
            <a:pPr lvl="1"/>
            <a:endParaRPr lang="en-US" altLang="en-US" sz="800" dirty="0">
              <a:latin typeface="Times New Roman" panose="02020603050405020304" pitchFamily="18" charset="0"/>
              <a:cs typeface="Times New Roman" panose="02020603050405020304" pitchFamily="18" charset="0"/>
            </a:endParaRPr>
          </a:p>
          <a:p>
            <a:pPr lvl="1"/>
            <a:endParaRPr lang="en-US" altLang="en-US" sz="800" dirty="0">
              <a:latin typeface="Times New Roman" panose="02020603050405020304" pitchFamily="18" charset="0"/>
              <a:cs typeface="Times New Roman" panose="02020603050405020304" pitchFamily="18" charset="0"/>
            </a:endParaRPr>
          </a:p>
          <a:p>
            <a:pPr lvl="1"/>
            <a:endParaRPr lang="en-US" altLang="en-US" sz="8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3EE1053C-44A8-48C9-848B-AEC3F449BE0F}"/>
              </a:ext>
            </a:extLst>
          </p:cNvPr>
          <p:cNvSpPr txBox="1">
            <a:spLocks/>
          </p:cNvSpPr>
          <p:nvPr/>
        </p:nvSpPr>
        <p:spPr>
          <a:xfrm>
            <a:off x="0" y="0"/>
            <a:ext cx="12192000" cy="1243542"/>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t>References:</a:t>
            </a:r>
            <a:endParaRPr lang="en-US" sz="2800" dirty="0"/>
          </a:p>
        </p:txBody>
      </p:sp>
    </p:spTree>
    <p:extLst>
      <p:ext uri="{BB962C8B-B14F-4D97-AF65-F5344CB8AC3E}">
        <p14:creationId xmlns:p14="http://schemas.microsoft.com/office/powerpoint/2010/main" val="531364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3330853" y="1256635"/>
            <a:ext cx="5072414" cy="1325563"/>
          </a:xfrm>
        </p:spPr>
        <p:txBody>
          <a:bodyPr anchor="b">
            <a:normAutofit/>
          </a:bodyPr>
          <a:lstStyle/>
          <a:p>
            <a:pPr algn="ctr" eaLnBrk="1" hangingPunct="1"/>
            <a:br>
              <a:rPr lang="en-US" dirty="0"/>
            </a:br>
            <a:r>
              <a:rPr lang="en-US" dirty="0"/>
              <a:t>Thank You</a:t>
            </a:r>
          </a:p>
        </p:txBody>
      </p:sp>
      <p:sp>
        <p:nvSpPr>
          <p:cNvPr id="28674" name="Content Placeholder 3"/>
          <p:cNvSpPr>
            <a:spLocks noGrp="1"/>
          </p:cNvSpPr>
          <p:nvPr>
            <p:ph sz="quarter" idx="4294967295"/>
          </p:nvPr>
        </p:nvSpPr>
        <p:spPr>
          <a:xfrm>
            <a:off x="6835256" y="4275802"/>
            <a:ext cx="3602637" cy="1299943"/>
          </a:xfrm>
        </p:spPr>
        <p:txBody>
          <a:bodyPr>
            <a:noAutofit/>
          </a:bodyPr>
          <a:lstStyle/>
          <a:p>
            <a:pPr marL="0" indent="0">
              <a:lnSpc>
                <a:spcPct val="100000"/>
              </a:lnSpc>
              <a:spcBef>
                <a:spcPts val="0"/>
              </a:spcBef>
              <a:buNone/>
            </a:pPr>
            <a:r>
              <a:rPr lang="en-US" sz="1800" b="1" dirty="0"/>
              <a:t>Hoover </a:t>
            </a:r>
            <a:r>
              <a:rPr lang="en-US" sz="1800" b="1" dirty="0" err="1"/>
              <a:t>Adger</a:t>
            </a:r>
            <a:r>
              <a:rPr lang="en-US" sz="1800" b="1" dirty="0"/>
              <a:t>, Jr., MD, MPH, MBA</a:t>
            </a:r>
            <a:r>
              <a:rPr lang="en-US" sz="1800" dirty="0"/>
              <a:t> </a:t>
            </a:r>
          </a:p>
          <a:p>
            <a:pPr marL="0" indent="0">
              <a:lnSpc>
                <a:spcPct val="100000"/>
              </a:lnSpc>
              <a:spcBef>
                <a:spcPts val="0"/>
              </a:spcBef>
              <a:buNone/>
            </a:pPr>
            <a:r>
              <a:rPr lang="en-US" sz="1800" dirty="0"/>
              <a:t>Professor of Pediatrics, Division of Adolescent &amp; Young Adult Medicine, Faculty Co-Leader, Sabin College,        Johns Hopkins School of Medicine </a:t>
            </a:r>
          </a:p>
          <a:p>
            <a:pPr marL="0" indent="0">
              <a:lnSpc>
                <a:spcPct val="100000"/>
              </a:lnSpc>
              <a:spcBef>
                <a:spcPts val="0"/>
              </a:spcBef>
              <a:buNone/>
            </a:pPr>
            <a:endParaRPr lang="en-US" sz="1800" b="1" dirty="0"/>
          </a:p>
        </p:txBody>
      </p:sp>
      <p:pic>
        <p:nvPicPr>
          <p:cNvPr id="6" name="Picture 5" descr="A person in a suit smiling&#10;&#10;Description automatically generated with medium confidence">
            <a:extLst>
              <a:ext uri="{FF2B5EF4-FFF2-40B4-BE49-F238E27FC236}">
                <a16:creationId xmlns:a16="http://schemas.microsoft.com/office/drawing/2014/main" id="{225B9067-32CC-4571-9BB5-E6B0981CF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7" r="12470" b="3"/>
          <a:stretch/>
        </p:blipFill>
        <p:spPr>
          <a:xfrm>
            <a:off x="0" y="0"/>
            <a:ext cx="3485811" cy="4552751"/>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3408"/>
          <a:stretch/>
        </p:blipFill>
        <p:spPr>
          <a:xfrm>
            <a:off x="8537278" y="0"/>
            <a:ext cx="3668751" cy="4389120"/>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pic>
        <p:nvPicPr>
          <p:cNvPr id="24" name="Picture 23" descr="Stacked color bars with 8 different colors" title="Stacked Color Bars">
            <a:extLst>
              <a:ext uri="{FF2B5EF4-FFF2-40B4-BE49-F238E27FC236}">
                <a16:creationId xmlns:a16="http://schemas.microsoft.com/office/drawing/2014/main" id="{3BAB95E3-F359-4239-92A6-CFC2542A7E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667" r="-16667"/>
          <a:stretch/>
        </p:blipFill>
        <p:spPr>
          <a:xfrm>
            <a:off x="9286144" y="5547815"/>
            <a:ext cx="3316403" cy="1658201"/>
          </a:xfrm>
          <a:prstGeom prst="rect">
            <a:avLst/>
          </a:prstGeom>
          <a:noFill/>
          <a:ln>
            <a:noFill/>
          </a:ln>
        </p:spPr>
      </p:pic>
      <p:sp>
        <p:nvSpPr>
          <p:cNvPr id="7" name="TextBox 6">
            <a:extLst>
              <a:ext uri="{FF2B5EF4-FFF2-40B4-BE49-F238E27FC236}">
                <a16:creationId xmlns:a16="http://schemas.microsoft.com/office/drawing/2014/main" id="{EF1505DE-1252-4EBF-BC1F-5C75C523977C}"/>
              </a:ext>
            </a:extLst>
          </p:cNvPr>
          <p:cNvSpPr txBox="1"/>
          <p:nvPr/>
        </p:nvSpPr>
        <p:spPr>
          <a:xfrm>
            <a:off x="1657653" y="4275802"/>
            <a:ext cx="3801231" cy="2031325"/>
          </a:xfrm>
          <a:prstGeom prst="rect">
            <a:avLst/>
          </a:prstGeom>
          <a:noFill/>
        </p:spPr>
        <p:txBody>
          <a:bodyPr wrap="square" rtlCol="0">
            <a:spAutoFit/>
          </a:bodyPr>
          <a:lstStyle/>
          <a:p>
            <a:r>
              <a:rPr lang="en-US" sz="1800" b="1" dirty="0"/>
              <a:t>Kevin M. Simon, MD                              </a:t>
            </a:r>
            <a:r>
              <a:rPr lang="en-US" sz="1800" dirty="0"/>
              <a:t>Child and Adolescent Psychiatry Fellow </a:t>
            </a:r>
          </a:p>
          <a:p>
            <a:r>
              <a:rPr lang="en-US" sz="1800" dirty="0"/>
              <a:t>Boston Children's Hospital, Addiction Medicine Fellow, Boston Children's Hospital, Clinical Fellow in Psychiatry Harvard Medical School</a:t>
            </a:r>
          </a:p>
          <a:p>
            <a:endParaRPr lang="en-US" dirty="0"/>
          </a:p>
        </p:txBody>
      </p:sp>
    </p:spTree>
    <p:extLst>
      <p:ext uri="{BB962C8B-B14F-4D97-AF65-F5344CB8AC3E}">
        <p14:creationId xmlns:p14="http://schemas.microsoft.com/office/powerpoint/2010/main" val="4121453257"/>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829733" y="6016818"/>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sp>
        <p:nvSpPr>
          <p:cNvPr id="4" name="TextBox 3"/>
          <p:cNvSpPr txBox="1"/>
          <p:nvPr/>
        </p:nvSpPr>
        <p:spPr>
          <a:xfrm>
            <a:off x="1933191" y="1791366"/>
            <a:ext cx="8549517" cy="3539430"/>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hlinkClick r:id="rId4"/>
              </a:rPr>
              <a:t>CLAS Standards in Behavioral Health: Working with Youth and Adolescents </a:t>
            </a:r>
            <a:r>
              <a:rPr lang="en-US" sz="1600" dirty="0"/>
              <a:t>(Recorded webinar)</a:t>
            </a:r>
          </a:p>
          <a:p>
            <a:pPr marL="285750" indent="-285750">
              <a:spcBef>
                <a:spcPts val="1200"/>
              </a:spcBef>
              <a:buFont typeface="Arial" panose="020B0604020202020204" pitchFamily="34" charset="0"/>
              <a:buChar char="•"/>
            </a:pPr>
            <a:r>
              <a:rPr lang="en-US" sz="1600" dirty="0">
                <a:hlinkClick r:id="rId5"/>
              </a:rPr>
              <a:t>Understanding Latino Youth Recovery: Issues, Assets and Creating Resiliency  </a:t>
            </a:r>
            <a:r>
              <a:rPr lang="en-US" sz="1600" dirty="0"/>
              <a:t>(Recorded webinar) </a:t>
            </a:r>
          </a:p>
          <a:p>
            <a:pPr marL="285750" indent="-285750">
              <a:spcBef>
                <a:spcPts val="1200"/>
              </a:spcBef>
              <a:buFont typeface="Arial" panose="020B0604020202020204" pitchFamily="34" charset="0"/>
              <a:buChar char="•"/>
            </a:pPr>
            <a:r>
              <a:rPr lang="en-US" sz="1600" dirty="0"/>
              <a:t>Adolescent Brain Maturation and Health: Intersections on the Developmental Highway </a:t>
            </a:r>
          </a:p>
          <a:p>
            <a:pPr marL="742950" lvl="1" indent="-285750">
              <a:spcBef>
                <a:spcPts val="1200"/>
              </a:spcBef>
              <a:buFont typeface="Arial" panose="020B0604020202020204" pitchFamily="34" charset="0"/>
              <a:buChar char="•"/>
            </a:pPr>
            <a:r>
              <a:rPr lang="en-US" sz="1600" dirty="0">
                <a:hlinkClick r:id="rId6"/>
              </a:rPr>
              <a:t>Recorded presentation</a:t>
            </a:r>
            <a:endParaRPr lang="en-US" sz="1600" dirty="0"/>
          </a:p>
          <a:p>
            <a:pPr marL="742950" lvl="1" indent="-285750">
              <a:spcBef>
                <a:spcPts val="1200"/>
              </a:spcBef>
              <a:buFont typeface="Arial" panose="020B0604020202020204" pitchFamily="34" charset="0"/>
              <a:buChar char="•"/>
            </a:pPr>
            <a:r>
              <a:rPr lang="en-US" sz="1600" dirty="0">
                <a:hlinkClick r:id="rId7"/>
              </a:rPr>
              <a:t>Handouts</a:t>
            </a:r>
            <a:endParaRPr lang="en-US" sz="1600" dirty="0"/>
          </a:p>
          <a:p>
            <a:pPr marL="285750" indent="-285750">
              <a:spcBef>
                <a:spcPts val="1200"/>
              </a:spcBef>
              <a:buFont typeface="Arial" panose="020B0604020202020204" pitchFamily="34" charset="0"/>
              <a:buChar char="•"/>
            </a:pPr>
            <a:r>
              <a:rPr lang="en-US" sz="1600" dirty="0">
                <a:hlinkClick r:id="rId8"/>
              </a:rPr>
              <a:t>Effects on Marijuana Use on Developing Adolescents</a:t>
            </a:r>
            <a:r>
              <a:rPr lang="en-US" sz="1600" dirty="0"/>
              <a:t> (Recorded webinar) </a:t>
            </a:r>
          </a:p>
          <a:p>
            <a:pPr marL="285750" indent="-285750">
              <a:spcBef>
                <a:spcPts val="1200"/>
              </a:spcBef>
              <a:buFont typeface="Arial" panose="020B0604020202020204" pitchFamily="34" charset="0"/>
              <a:buChar char="•"/>
            </a:pPr>
            <a:r>
              <a:rPr lang="en-US" sz="1600" dirty="0">
                <a:hlinkClick r:id="rId9"/>
              </a:rPr>
              <a:t>Vaping Overview and CATCH My Breath Program</a:t>
            </a:r>
            <a:r>
              <a:rPr lang="en-US" sz="1600" dirty="0"/>
              <a:t> (Recorded webinar) </a:t>
            </a:r>
          </a:p>
          <a:p>
            <a:pPr marL="285750" indent="-285750">
              <a:spcBef>
                <a:spcPts val="1200"/>
              </a:spcBef>
              <a:buFont typeface="Arial" panose="020B0604020202020204" pitchFamily="34" charset="0"/>
              <a:buChar char="•"/>
            </a:pPr>
            <a:r>
              <a:rPr lang="en-US" sz="1600" dirty="0">
                <a:hlinkClick r:id="rId10"/>
              </a:rPr>
              <a:t>Vaping 2: Education vs Punishment Using Deferred Citation</a:t>
            </a:r>
            <a:r>
              <a:rPr lang="en-US" sz="1600" dirty="0"/>
              <a:t> (Recorded webinar) </a:t>
            </a:r>
          </a:p>
          <a:p>
            <a:pPr marL="285750" indent="-285750">
              <a:spcBef>
                <a:spcPts val="1200"/>
              </a:spcBef>
              <a:buFont typeface="Arial" panose="020B0604020202020204" pitchFamily="34" charset="0"/>
              <a:buChar char="•"/>
            </a:pPr>
            <a:r>
              <a:rPr lang="en-US" sz="1600" dirty="0">
                <a:hlinkClick r:id="rId11"/>
              </a:rPr>
              <a:t>Understanding Suicide Part 2 Adolescents and the Changing Brain</a:t>
            </a:r>
            <a:r>
              <a:rPr lang="en-US" sz="1600" dirty="0"/>
              <a:t> (Recorded webinar) </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97577" y="206069"/>
            <a:ext cx="2310939" cy="971891"/>
          </a:xfrm>
          <a:prstGeom prst="rect">
            <a:avLst/>
          </a:prstGeom>
        </p:spPr>
      </p:pic>
      <p:sp>
        <p:nvSpPr>
          <p:cNvPr id="17" name="Title 1"/>
          <p:cNvSpPr txBox="1">
            <a:spLocks/>
          </p:cNvSpPr>
          <p:nvPr/>
        </p:nvSpPr>
        <p:spPr>
          <a:xfrm>
            <a:off x="1374371" y="518019"/>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Related Products &amp; Resources </a:t>
            </a:r>
            <a:br>
              <a:rPr lang="en-US" sz="3200" b="1" dirty="0"/>
            </a:br>
            <a:r>
              <a:rPr lang="en-US" sz="3200" b="1" dirty="0"/>
              <a:t>from the ATTC Network</a:t>
            </a:r>
          </a:p>
        </p:txBody>
      </p:sp>
    </p:spTree>
    <p:custDataLst>
      <p:tags r:id="rId1"/>
    </p:custDataLst>
    <p:extLst>
      <p:ext uri="{BB962C8B-B14F-4D97-AF65-F5344CB8AC3E}">
        <p14:creationId xmlns:p14="http://schemas.microsoft.com/office/powerpoint/2010/main" val="768709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885121" y="6178400"/>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sp>
        <p:nvSpPr>
          <p:cNvPr id="4" name="TextBox 3"/>
          <p:cNvSpPr txBox="1"/>
          <p:nvPr/>
        </p:nvSpPr>
        <p:spPr>
          <a:xfrm>
            <a:off x="2059396" y="1529575"/>
            <a:ext cx="8407883" cy="452431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hlinkClick r:id="rId4"/>
              </a:rPr>
              <a:t>Underage Alcohol Use: An Overview of Data and Strategies</a:t>
            </a:r>
            <a:r>
              <a:rPr lang="en-US" sz="1600" dirty="0"/>
              <a:t> (Recorded webinar) </a:t>
            </a:r>
          </a:p>
          <a:p>
            <a:pPr marL="285750" indent="-285750">
              <a:spcBef>
                <a:spcPts val="1200"/>
              </a:spcBef>
              <a:buFont typeface="Arial" panose="020B0604020202020204" pitchFamily="34" charset="0"/>
              <a:buChar char="•"/>
            </a:pPr>
            <a:r>
              <a:rPr lang="en-US" sz="1600" dirty="0">
                <a:hlinkClick r:id="rId5"/>
              </a:rPr>
              <a:t>Youth Opioid Addiction: What Preventionists Need to Know</a:t>
            </a:r>
            <a:r>
              <a:rPr lang="en-US" sz="1600" dirty="0"/>
              <a:t> (Recorded webinar) </a:t>
            </a:r>
          </a:p>
          <a:p>
            <a:pPr marL="285750" indent="-285750">
              <a:spcBef>
                <a:spcPts val="1200"/>
              </a:spcBef>
              <a:buFont typeface="Arial" panose="020B0604020202020204" pitchFamily="34" charset="0"/>
              <a:buChar char="•"/>
            </a:pPr>
            <a:r>
              <a:rPr lang="en-US" sz="1600" dirty="0">
                <a:hlinkClick r:id="rId6"/>
              </a:rPr>
              <a:t>Selecting and Implementing Evidence-Based Practices to Address Substance Misuse Among Young Adults: Webinar on SAMHSA’s Resource Guide</a:t>
            </a:r>
            <a:endParaRPr lang="en-US" sz="1600" dirty="0"/>
          </a:p>
          <a:p>
            <a:pPr marL="285750" indent="-285750">
              <a:spcBef>
                <a:spcPts val="1200"/>
              </a:spcBef>
              <a:buFont typeface="Arial" panose="020B0604020202020204" pitchFamily="34" charset="0"/>
              <a:buChar char="•"/>
            </a:pPr>
            <a:r>
              <a:rPr lang="en-US" sz="1600" dirty="0">
                <a:hlinkClick r:id="rId7"/>
              </a:rPr>
              <a:t>Preventing Youth Vaping (Webinar Series) Part 1 of 2: The Extent and Risk Factors for Youth Vaping</a:t>
            </a:r>
            <a:r>
              <a:rPr lang="en-US" sz="1600" dirty="0"/>
              <a:t> (Recorded webinar) </a:t>
            </a:r>
          </a:p>
          <a:p>
            <a:pPr marL="285750" indent="-285750">
              <a:spcBef>
                <a:spcPts val="1200"/>
              </a:spcBef>
              <a:buFont typeface="Arial" panose="020B0604020202020204" pitchFamily="34" charset="0"/>
              <a:buChar char="•"/>
            </a:pPr>
            <a:r>
              <a:rPr lang="en-US" sz="1600" dirty="0">
                <a:hlinkClick r:id="rId8"/>
              </a:rPr>
              <a:t>Preventing Youth Vaping Part 2 of 2: Policy Recommendations and Promising Practices for Addressing Youth Vaping</a:t>
            </a:r>
            <a:r>
              <a:rPr lang="en-US" sz="1600" dirty="0"/>
              <a:t> (Recorded webinar) </a:t>
            </a:r>
          </a:p>
          <a:p>
            <a:pPr marL="285750" indent="-285750">
              <a:spcBef>
                <a:spcPts val="1200"/>
              </a:spcBef>
              <a:buFont typeface="Arial" panose="020B0604020202020204" pitchFamily="34" charset="0"/>
              <a:buChar char="•"/>
            </a:pPr>
            <a:r>
              <a:rPr lang="en-US" sz="1600" dirty="0">
                <a:hlinkClick r:id="rId9"/>
              </a:rPr>
              <a:t>The Benefits of Engaging Youth in Communities: Insights and Evidence from Developmental Science</a:t>
            </a:r>
            <a:r>
              <a:rPr lang="en-US" sz="1600" dirty="0"/>
              <a:t> (Recorded webinar) </a:t>
            </a:r>
          </a:p>
          <a:p>
            <a:pPr marL="285750" indent="-285750">
              <a:spcBef>
                <a:spcPts val="1200"/>
              </a:spcBef>
              <a:buFont typeface="Arial" panose="020B0604020202020204" pitchFamily="34" charset="0"/>
              <a:buChar char="•"/>
            </a:pPr>
            <a:r>
              <a:rPr lang="en-US" sz="1600" dirty="0">
                <a:hlinkClick r:id="rId10"/>
              </a:rPr>
              <a:t>Vaping and LGBTQ Youth</a:t>
            </a:r>
            <a:r>
              <a:rPr lang="en-US" sz="1600" dirty="0"/>
              <a:t> (Recorded webinar) </a:t>
            </a:r>
          </a:p>
          <a:p>
            <a:pPr marL="285750" indent="-285750">
              <a:spcBef>
                <a:spcPts val="1200"/>
              </a:spcBef>
              <a:buFont typeface="Arial" panose="020B0604020202020204" pitchFamily="34" charset="0"/>
              <a:buChar char="•"/>
            </a:pPr>
            <a:r>
              <a:rPr lang="en-US" sz="1600" dirty="0">
                <a:hlinkClick r:id="rId11"/>
              </a:rPr>
              <a:t>Informing Prevention 6-Part Webinar Series on Adolescents: Mountain Plains PTTC</a:t>
            </a:r>
            <a:endParaRPr lang="en-US" sz="1600" dirty="0"/>
          </a:p>
          <a:p>
            <a:pPr marL="285750" indent="-285750">
              <a:spcBef>
                <a:spcPts val="1200"/>
              </a:spcBef>
              <a:buFont typeface="Arial" panose="020B0604020202020204" pitchFamily="34" charset="0"/>
              <a:buChar char="•"/>
            </a:pPr>
            <a:r>
              <a:rPr lang="en-US" sz="1600" dirty="0">
                <a:hlinkClick r:id="rId12"/>
              </a:rPr>
              <a:t>Adolescent SBIRT Pocket Card</a:t>
            </a:r>
            <a:endParaRPr lang="en-US" sz="1600" dirty="0"/>
          </a:p>
        </p:txBody>
      </p:sp>
      <p:sp>
        <p:nvSpPr>
          <p:cNvPr id="17" name="Title 1"/>
          <p:cNvSpPr txBox="1">
            <a:spLocks/>
          </p:cNvSpPr>
          <p:nvPr/>
        </p:nvSpPr>
        <p:spPr>
          <a:xfrm>
            <a:off x="1374371" y="518019"/>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Related Products &amp; Resources </a:t>
            </a:r>
            <a:br>
              <a:rPr lang="en-US" sz="3200" b="1" dirty="0"/>
            </a:br>
            <a:r>
              <a:rPr lang="en-US" sz="3200" b="1" dirty="0"/>
              <a:t>from the PTTC Network</a:t>
            </a:r>
          </a:p>
        </p:txBody>
      </p:sp>
      <p:pic>
        <p:nvPicPr>
          <p:cNvPr id="2" name="Picture 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059395" y="217084"/>
            <a:ext cx="2267222" cy="919144"/>
          </a:xfrm>
          <a:prstGeom prst="rect">
            <a:avLst/>
          </a:prstGeom>
        </p:spPr>
      </p:pic>
    </p:spTree>
    <p:custDataLst>
      <p:tags r:id="rId1"/>
    </p:custDataLst>
    <p:extLst>
      <p:ext uri="{BB962C8B-B14F-4D97-AF65-F5344CB8AC3E}">
        <p14:creationId xmlns:p14="http://schemas.microsoft.com/office/powerpoint/2010/main" val="1532049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1202068" y="628457"/>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a:t>
            </a:r>
          </a:p>
          <a:p>
            <a:pPr algn="r">
              <a:lnSpc>
                <a:spcPct val="100000"/>
              </a:lnSpc>
            </a:pPr>
            <a:r>
              <a:rPr lang="en-US" sz="3200" b="1" dirty="0"/>
              <a:t> the AMERSA Network</a:t>
            </a:r>
          </a:p>
        </p:txBody>
      </p:sp>
      <p:sp>
        <p:nvSpPr>
          <p:cNvPr id="10" name="TextBox 9"/>
          <p:cNvSpPr txBox="1"/>
          <p:nvPr/>
        </p:nvSpPr>
        <p:spPr>
          <a:xfrm>
            <a:off x="4813471" y="4107961"/>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AMERSA_tweets</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@AMERSA2021</a:t>
            </a:r>
          </a:p>
          <a:p>
            <a:pPr marL="285750" indent="-285750">
              <a:buFont typeface="Arial" panose="020B0604020202020204" pitchFamily="34" charset="0"/>
              <a:buChar char="•"/>
            </a:pPr>
            <a:endParaRPr lang="en-US" sz="2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53198" y="3895448"/>
            <a:ext cx="1049275" cy="104927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38197" y="4944723"/>
            <a:ext cx="734187" cy="734187"/>
          </a:xfrm>
          <a:prstGeom prst="rect">
            <a:avLst/>
          </a:prstGeom>
        </p:spPr>
      </p:pic>
      <p:sp>
        <p:nvSpPr>
          <p:cNvPr id="18" name="TextBox 17"/>
          <p:cNvSpPr txBox="1"/>
          <p:nvPr/>
        </p:nvSpPr>
        <p:spPr>
          <a:xfrm>
            <a:off x="3425306" y="1973043"/>
            <a:ext cx="4895141" cy="175432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For more information about AMERSA visit: </a:t>
            </a:r>
            <a:r>
              <a:rPr lang="en-US" sz="2400" dirty="0">
                <a:latin typeface="Arial" panose="020B0604020202020204" pitchFamily="34" charset="0"/>
                <a:cs typeface="Arial" panose="020B0604020202020204" pitchFamily="34" charset="0"/>
                <a:hlinkClick r:id="rId6"/>
              </a:rPr>
              <a:t>www.amersa.org</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Join our mailing list: 	</a:t>
            </a:r>
            <a:r>
              <a:rPr lang="en-US" dirty="0">
                <a:latin typeface="Arial" panose="020B0604020202020204" pitchFamily="34" charset="0"/>
                <a:cs typeface="Arial" panose="020B0604020202020204" pitchFamily="34" charset="0"/>
                <a:hlinkClick r:id="rId7"/>
              </a:rPr>
              <a:t>https://amersa.org/contact-us/</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C2DADBA-CA00-234E-A1E5-08A6BCF4B20C}"/>
              </a:ext>
            </a:extLst>
          </p:cNvPr>
          <p:cNvSpPr txBox="1"/>
          <p:nvPr/>
        </p:nvSpPr>
        <p:spPr>
          <a:xfrm>
            <a:off x="3938197" y="6242880"/>
            <a:ext cx="4315605" cy="323165"/>
          </a:xfrm>
          <a:prstGeom prst="rect">
            <a:avLst/>
          </a:prstGeom>
          <a:noFill/>
        </p:spPr>
        <p:txBody>
          <a:bodyPr wrap="none" rtlCol="0">
            <a:spAutoFit/>
          </a:bodyPr>
          <a:lstStyle/>
          <a:p>
            <a:r>
              <a:rPr lang="en-US" sz="1500" dirty="0" err="1">
                <a:latin typeface="Arial" panose="020B0604020202020204" pitchFamily="34" charset="0"/>
                <a:cs typeface="Arial" panose="020B0604020202020204" pitchFamily="34" charset="0"/>
              </a:rPr>
              <a:t>amersa.org</a:t>
            </a:r>
            <a:r>
              <a:rPr lang="en-US" sz="1500" dirty="0">
                <a:latin typeface="Arial" panose="020B0604020202020204" pitchFamily="34" charset="0"/>
                <a:cs typeface="Arial" panose="020B0604020202020204" pitchFamily="34" charset="0"/>
              </a:rPr>
              <a:t>/resources/</a:t>
            </a:r>
            <a:r>
              <a:rPr lang="en-US" sz="1500" dirty="0" err="1">
                <a:latin typeface="Arial" panose="020B0604020202020204" pitchFamily="34" charset="0"/>
                <a:cs typeface="Arial" panose="020B0604020202020204" pitchFamily="34" charset="0"/>
              </a:rPr>
              <a:t>tay</a:t>
            </a:r>
            <a:r>
              <a:rPr lang="en-US" sz="1500" dirty="0">
                <a:latin typeface="Arial" panose="020B0604020202020204" pitchFamily="34" charset="0"/>
                <a:cs typeface="Arial" panose="020B0604020202020204" pitchFamily="34" charset="0"/>
              </a:rPr>
              <a:t>-webinar-series/</a:t>
            </a:r>
          </a:p>
        </p:txBody>
      </p:sp>
      <p:pic>
        <p:nvPicPr>
          <p:cNvPr id="4" name="Picture 3">
            <a:extLst>
              <a:ext uri="{FF2B5EF4-FFF2-40B4-BE49-F238E27FC236}">
                <a16:creationId xmlns:a16="http://schemas.microsoft.com/office/drawing/2014/main" id="{AC791E72-6D42-974B-8851-C364D237DB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200" y="368202"/>
            <a:ext cx="5125733" cy="1013868"/>
          </a:xfrm>
          <a:prstGeom prst="rect">
            <a:avLst/>
          </a:prstGeom>
        </p:spPr>
      </p:pic>
    </p:spTree>
    <p:custDataLst>
      <p:tags r:id="rId1"/>
    </p:custDataLst>
    <p:extLst>
      <p:ext uri="{BB962C8B-B14F-4D97-AF65-F5344CB8AC3E}">
        <p14:creationId xmlns:p14="http://schemas.microsoft.com/office/powerpoint/2010/main" val="2951010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717784" y="6342458"/>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97577" y="206069"/>
            <a:ext cx="2310939" cy="971891"/>
          </a:xfrm>
          <a:prstGeom prst="rect">
            <a:avLst/>
          </a:prstGeom>
        </p:spPr>
      </p:pic>
      <p:sp>
        <p:nvSpPr>
          <p:cNvPr id="17" name="Title 1"/>
          <p:cNvSpPr txBox="1">
            <a:spLocks/>
          </p:cNvSpPr>
          <p:nvPr/>
        </p:nvSpPr>
        <p:spPr>
          <a:xfrm>
            <a:off x="1202068" y="628457"/>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a:t>
            </a:r>
          </a:p>
          <a:p>
            <a:pPr algn="r">
              <a:lnSpc>
                <a:spcPct val="100000"/>
              </a:lnSpc>
            </a:pPr>
            <a:r>
              <a:rPr lang="en-US" sz="3200" b="1" dirty="0"/>
              <a:t> the ATTC Network</a:t>
            </a:r>
          </a:p>
        </p:txBody>
      </p:sp>
      <p:sp>
        <p:nvSpPr>
          <p:cNvPr id="10" name="TextBox 9"/>
          <p:cNvSpPr txBox="1"/>
          <p:nvPr/>
        </p:nvSpPr>
        <p:spPr>
          <a:xfrm>
            <a:off x="3055280" y="4394150"/>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@ATTCnetwork</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@attcNetwork</a:t>
            </a:r>
          </a:p>
          <a:p>
            <a:pPr marL="285750" indent="-285750">
              <a:buFont typeface="Arial" panose="020B0604020202020204" pitchFamily="34" charset="0"/>
              <a:buChar char="•"/>
            </a:pPr>
            <a:endParaRPr lang="en-US" sz="24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6005" y="4138163"/>
            <a:ext cx="1049275" cy="104927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13362" y="5187438"/>
            <a:ext cx="734187" cy="734187"/>
          </a:xfrm>
          <a:prstGeom prst="rect">
            <a:avLst/>
          </a:prstGeom>
        </p:spPr>
      </p:pic>
      <p:sp>
        <p:nvSpPr>
          <p:cNvPr id="18" name="TextBox 17"/>
          <p:cNvSpPr txBox="1"/>
          <p:nvPr/>
        </p:nvSpPr>
        <p:spPr>
          <a:xfrm>
            <a:off x="1867291" y="1828562"/>
            <a:ext cx="4895141" cy="160043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ATTC Network Office publishes the Messenger</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monthly </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Subscribe: </a:t>
            </a:r>
            <a:r>
              <a:rPr lang="en-US" sz="1600" dirty="0">
                <a:latin typeface="Arial" panose="020B0604020202020204" pitchFamily="34" charset="0"/>
                <a:cs typeface="Arial" panose="020B0604020202020204" pitchFamily="34" charset="0"/>
                <a:hlinkClick r:id="rId7"/>
              </a:rPr>
              <a:t>https://attcnetwork.org/centers/global-attc/subscribe-attc-messenger</a:t>
            </a:r>
            <a:r>
              <a:rPr lang="en-US" sz="16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8"/>
          <a:stretch>
            <a:fillRect/>
          </a:stretch>
        </p:blipFill>
        <p:spPr>
          <a:xfrm>
            <a:off x="6762432" y="2521306"/>
            <a:ext cx="3423565" cy="2584678"/>
          </a:xfrm>
          <a:prstGeom prst="rect">
            <a:avLst/>
          </a:prstGeom>
          <a:effectLst>
            <a:outerShdw blurRad="50800" dist="38100" dir="13500000" algn="br" rotWithShape="0">
              <a:prstClr val="black">
                <a:alpha val="40000"/>
              </a:prstClr>
            </a:outerShdw>
          </a:effectLst>
        </p:spPr>
      </p:pic>
    </p:spTree>
    <p:custDataLst>
      <p:tags r:id="rId1"/>
    </p:custDataLst>
    <p:extLst>
      <p:ext uri="{BB962C8B-B14F-4D97-AF65-F5344CB8AC3E}">
        <p14:creationId xmlns:p14="http://schemas.microsoft.com/office/powerpoint/2010/main" val="1837192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DBD027-A0EC-5648-8057-EEB27E7829C4}"/>
              </a:ext>
            </a:extLst>
          </p:cNvPr>
          <p:cNvSpPr txBox="1"/>
          <p:nvPr/>
        </p:nvSpPr>
        <p:spPr>
          <a:xfrm>
            <a:off x="3995187" y="6178400"/>
            <a:ext cx="4756430" cy="323165"/>
          </a:xfrm>
          <a:prstGeom prst="rect">
            <a:avLst/>
          </a:prstGeom>
          <a:noFill/>
        </p:spPr>
        <p:txBody>
          <a:bodyPr wrap="none" rtlCol="0">
            <a:spAutoFit/>
          </a:bodyPr>
          <a:lstStyle/>
          <a:p>
            <a:pPr algn="ctr" defTabSz="914400">
              <a:buClr>
                <a:srgbClr val="000000"/>
              </a:buClr>
              <a:defRPr/>
            </a:pPr>
            <a:r>
              <a:rPr lang="en-US" sz="1500" kern="0" dirty="0">
                <a:latin typeface="Arial"/>
                <a:cs typeface="Arial"/>
                <a:sym typeface="Arial"/>
              </a:rPr>
              <a:t>attcnetwork.org/centers/global-attc/tay-webinar-series</a:t>
            </a:r>
          </a:p>
        </p:txBody>
      </p:sp>
      <p:sp>
        <p:nvSpPr>
          <p:cNvPr id="17" name="Title 1"/>
          <p:cNvSpPr txBox="1">
            <a:spLocks/>
          </p:cNvSpPr>
          <p:nvPr/>
        </p:nvSpPr>
        <p:spPr>
          <a:xfrm>
            <a:off x="1374371" y="518019"/>
            <a:ext cx="8983929" cy="6778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375" kern="1200">
                <a:solidFill>
                  <a:schemeClr val="tx1"/>
                </a:solidFill>
                <a:latin typeface="+mj-lt"/>
                <a:ea typeface="+mj-ea"/>
                <a:cs typeface="+mj-cs"/>
              </a:defRPr>
            </a:lvl1pPr>
          </a:lstStyle>
          <a:p>
            <a:pPr algn="r">
              <a:lnSpc>
                <a:spcPct val="100000"/>
              </a:lnSpc>
            </a:pPr>
            <a:r>
              <a:rPr lang="en-US" sz="3200" b="1" dirty="0"/>
              <a:t>Keep In Touch with </a:t>
            </a:r>
          </a:p>
          <a:p>
            <a:pPr algn="r">
              <a:lnSpc>
                <a:spcPct val="100000"/>
              </a:lnSpc>
            </a:pPr>
            <a:r>
              <a:rPr lang="en-US" sz="3200" b="1" dirty="0"/>
              <a:t>the PTTC Network</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59395" y="217084"/>
            <a:ext cx="2267222" cy="919144"/>
          </a:xfrm>
          <a:prstGeom prst="rect">
            <a:avLst/>
          </a:prstGeom>
        </p:spPr>
      </p:pic>
      <p:sp>
        <p:nvSpPr>
          <p:cNvPr id="10" name="TextBox 9"/>
          <p:cNvSpPr txBox="1"/>
          <p:nvPr/>
        </p:nvSpPr>
        <p:spPr>
          <a:xfrm>
            <a:off x="2034972" y="1556592"/>
            <a:ext cx="4895141" cy="203132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PTTC Network Office publishes the </a:t>
            </a:r>
            <a:r>
              <a:rPr lang="en-US" sz="2400" i="1" dirty="0">
                <a:latin typeface="Arial" panose="020B0604020202020204" pitchFamily="34" charset="0"/>
                <a:cs typeface="Arial" panose="020B0604020202020204" pitchFamily="34" charset="0"/>
              </a:rPr>
              <a:t>PTTC POST </a:t>
            </a:r>
            <a:r>
              <a:rPr lang="en-US" sz="2400" dirty="0">
                <a:latin typeface="Arial" panose="020B0604020202020204" pitchFamily="34" charset="0"/>
                <a:cs typeface="Arial" panose="020B0604020202020204" pitchFamily="34" charset="0"/>
              </a:rPr>
              <a:t>monthly </a:t>
            </a:r>
          </a:p>
          <a:p>
            <a:endParaRPr lang="en-US" sz="24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Subscribe:</a:t>
            </a:r>
          </a:p>
          <a:p>
            <a:pPr lvl="1"/>
            <a:r>
              <a:rPr lang="en-US" dirty="0">
                <a:latin typeface="Arial" panose="020B0604020202020204" pitchFamily="34" charset="0"/>
                <a:cs typeface="Arial" panose="020B0604020202020204" pitchFamily="34" charset="0"/>
                <a:hlinkClick r:id="rId5"/>
              </a:rPr>
              <a:t>https://pttcnetwork.org/centers/global-pttc/pttc-subscription-page</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7309402" y="1982960"/>
            <a:ext cx="3233307" cy="3732719"/>
          </a:xfrm>
          <a:prstGeom prst="rect">
            <a:avLst/>
          </a:prstGeom>
        </p:spPr>
      </p:pic>
      <p:sp>
        <p:nvSpPr>
          <p:cNvPr id="13" name="TextBox 12"/>
          <p:cNvSpPr txBox="1"/>
          <p:nvPr/>
        </p:nvSpPr>
        <p:spPr>
          <a:xfrm>
            <a:off x="2926702" y="4040903"/>
            <a:ext cx="5265167"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@PTTCnetwork</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@PreventionTTCnetwork</a:t>
            </a:r>
          </a:p>
          <a:p>
            <a:pPr marL="285750" indent="-285750">
              <a:buFont typeface="Arial" panose="020B0604020202020204" pitchFamily="34" charset="0"/>
              <a:buChar char="•"/>
            </a:pPr>
            <a:endParaRPr lang="en-US" sz="2400"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34972" y="3680135"/>
            <a:ext cx="1049275" cy="1049275"/>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92515" y="4722370"/>
            <a:ext cx="734187" cy="734187"/>
          </a:xfrm>
          <a:prstGeom prst="rect">
            <a:avLst/>
          </a:prstGeom>
        </p:spPr>
      </p:pic>
    </p:spTree>
    <p:custDataLst>
      <p:tags r:id="rId1"/>
    </p:custDataLst>
    <p:extLst>
      <p:ext uri="{BB962C8B-B14F-4D97-AF65-F5344CB8AC3E}">
        <p14:creationId xmlns:p14="http://schemas.microsoft.com/office/powerpoint/2010/main" val="2252459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912629"/>
            <a:ext cx="12192000" cy="1852219"/>
          </a:xfrm>
        </p:spPr>
        <p:txBody>
          <a:bodyPr>
            <a:normAutofit fontScale="90000"/>
          </a:bodyPr>
          <a:lstStyle/>
          <a:p>
            <a:pPr>
              <a:lnSpc>
                <a:spcPct val="100000"/>
              </a:lnSpc>
            </a:pPr>
            <a:r>
              <a:rPr lang="en-US" sz="4000" b="1" dirty="0">
                <a:solidFill>
                  <a:schemeClr val="tx1">
                    <a:lumMod val="65000"/>
                    <a:lumOff val="35000"/>
                  </a:schemeClr>
                </a:solidFill>
              </a:rPr>
              <a:t>Substance Use Disorders: </a:t>
            </a:r>
            <a:br>
              <a:rPr lang="en-US" sz="4000" b="1" dirty="0">
                <a:solidFill>
                  <a:schemeClr val="tx1">
                    <a:lumMod val="65000"/>
                    <a:lumOff val="35000"/>
                  </a:schemeClr>
                </a:solidFill>
              </a:rPr>
            </a:br>
            <a:r>
              <a:rPr lang="en-US" sz="4000" b="1" dirty="0">
                <a:solidFill>
                  <a:schemeClr val="tx1">
                    <a:lumMod val="65000"/>
                    <a:lumOff val="35000"/>
                  </a:schemeClr>
                </a:solidFill>
              </a:rPr>
              <a:t>Appreciating the Challenges of Minority Youth</a:t>
            </a:r>
            <a:br>
              <a:rPr lang="en-US" sz="4000" b="1" dirty="0"/>
            </a:br>
            <a:endParaRPr lang="en-US" sz="4000" b="1" dirty="0">
              <a:solidFill>
                <a:schemeClr val="bg1">
                  <a:lumMod val="50000"/>
                </a:schemeClr>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57" y="5789233"/>
            <a:ext cx="3733801" cy="664655"/>
          </a:xfrm>
          <a:prstGeom prst="rect">
            <a:avLst/>
          </a:prstGeom>
        </p:spPr>
      </p:pic>
      <p:pic>
        <p:nvPicPr>
          <p:cNvPr id="6" name="Picture 5" descr="A picture containing qr code&#10;&#10;Description automatically generated">
            <a:extLst>
              <a:ext uri="{FF2B5EF4-FFF2-40B4-BE49-F238E27FC236}">
                <a16:creationId xmlns:a16="http://schemas.microsoft.com/office/drawing/2014/main" id="{8F62FE01-5457-9148-ADA9-E2B9E57249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483478"/>
            <a:ext cx="12192000" cy="2020389"/>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8D4A08B-DB85-0C40-BFD7-B6579B4C6C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50663" y="5594862"/>
            <a:ext cx="4457248" cy="105339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368146E-CB63-7440-AB48-2D3A2160F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1758" y="5638322"/>
            <a:ext cx="4152622" cy="821293"/>
          </a:xfrm>
          <a:prstGeom prst="rect">
            <a:avLst/>
          </a:prstGeom>
        </p:spPr>
      </p:pic>
      <p:sp>
        <p:nvSpPr>
          <p:cNvPr id="15" name="Title 1">
            <a:extLst>
              <a:ext uri="{FF2B5EF4-FFF2-40B4-BE49-F238E27FC236}">
                <a16:creationId xmlns:a16="http://schemas.microsoft.com/office/drawing/2014/main" id="{70FE8794-AE9D-5840-9800-09C29800758D}"/>
              </a:ext>
            </a:extLst>
          </p:cNvPr>
          <p:cNvSpPr txBox="1">
            <a:spLocks/>
          </p:cNvSpPr>
          <p:nvPr/>
        </p:nvSpPr>
        <p:spPr>
          <a:xfrm>
            <a:off x="3460750" y="5151961"/>
            <a:ext cx="5270498" cy="4446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en-US" sz="2000" b="1" dirty="0">
                <a:solidFill>
                  <a:schemeClr val="bg1">
                    <a:lumMod val="50000"/>
                  </a:schemeClr>
                </a:solidFill>
              </a:rPr>
              <a:t>Produced in Partnership by:</a:t>
            </a:r>
          </a:p>
        </p:txBody>
      </p:sp>
      <p:sp>
        <p:nvSpPr>
          <p:cNvPr id="8" name="TextBox 7">
            <a:extLst>
              <a:ext uri="{FF2B5EF4-FFF2-40B4-BE49-F238E27FC236}">
                <a16:creationId xmlns:a16="http://schemas.microsoft.com/office/drawing/2014/main" id="{954E82C6-E3FF-4251-9014-4F60E87DCD0A}"/>
              </a:ext>
            </a:extLst>
          </p:cNvPr>
          <p:cNvSpPr txBox="1"/>
          <p:nvPr/>
        </p:nvSpPr>
        <p:spPr>
          <a:xfrm>
            <a:off x="3799696" y="6447412"/>
            <a:ext cx="4592604" cy="400110"/>
          </a:xfrm>
          <a:prstGeom prst="rect">
            <a:avLst/>
          </a:prstGeom>
          <a:noFill/>
        </p:spPr>
        <p:txBody>
          <a:bodyPr wrap="none" rtlCol="0">
            <a:spAutoFit/>
          </a:bodyPr>
          <a:lstStyle/>
          <a:p>
            <a:pPr algn="ctr"/>
            <a:r>
              <a:rPr lang="en-US" sz="2000" dirty="0" err="1">
                <a:solidFill>
                  <a:srgbClr val="E5673E"/>
                </a:solidFill>
              </a:rPr>
              <a:t>amersa.org</a:t>
            </a:r>
            <a:r>
              <a:rPr lang="en-US" sz="2000" dirty="0">
                <a:solidFill>
                  <a:srgbClr val="E5673E"/>
                </a:solidFill>
              </a:rPr>
              <a:t>/resources/</a:t>
            </a:r>
            <a:r>
              <a:rPr lang="en-US" sz="2000" dirty="0" err="1">
                <a:solidFill>
                  <a:srgbClr val="E5673E"/>
                </a:solidFill>
              </a:rPr>
              <a:t>tay</a:t>
            </a:r>
            <a:r>
              <a:rPr lang="en-US" sz="2000" dirty="0">
                <a:solidFill>
                  <a:srgbClr val="E5673E"/>
                </a:solidFill>
              </a:rPr>
              <a:t>-webinar-series/</a:t>
            </a:r>
          </a:p>
        </p:txBody>
      </p:sp>
    </p:spTree>
    <p:custDataLst>
      <p:tags r:id="rId1"/>
    </p:custDataLst>
    <p:extLst>
      <p:ext uri="{BB962C8B-B14F-4D97-AF65-F5344CB8AC3E}">
        <p14:creationId xmlns:p14="http://schemas.microsoft.com/office/powerpoint/2010/main" val="342418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06475"/>
          </a:xfrm>
          <a:solidFill>
            <a:schemeClr val="accent2">
              <a:lumMod val="40000"/>
              <a:lumOff val="60000"/>
            </a:schemeClr>
          </a:solidFill>
        </p:spPr>
        <p:txBody>
          <a:bodyPr>
            <a:normAutofit/>
          </a:bodyPr>
          <a:lstStyle/>
          <a:p>
            <a:r>
              <a:rPr lang="en-US" sz="4000" b="1" dirty="0"/>
              <a:t>Outline/Objectives</a:t>
            </a:r>
          </a:p>
        </p:txBody>
      </p:sp>
      <p:sp>
        <p:nvSpPr>
          <p:cNvPr id="3" name="Content Placeholder 2"/>
          <p:cNvSpPr>
            <a:spLocks noGrp="1"/>
          </p:cNvSpPr>
          <p:nvPr>
            <p:ph idx="1"/>
          </p:nvPr>
        </p:nvSpPr>
        <p:spPr>
          <a:xfrm>
            <a:off x="0" y="1371600"/>
            <a:ext cx="12192000" cy="4114800"/>
          </a:xfrm>
        </p:spPr>
        <p:txBody>
          <a:bodyPr>
            <a:normAutofit/>
          </a:bodyPr>
          <a:lstStyle/>
          <a:p>
            <a:pPr marL="0" indent="0">
              <a:buNone/>
            </a:pPr>
            <a:r>
              <a:rPr lang="en-US" sz="3000" dirty="0"/>
              <a:t>• Describe the epidemiology of substance use disorders (SUD) and the impact on children and families. </a:t>
            </a:r>
          </a:p>
          <a:p>
            <a:pPr marL="0" indent="0">
              <a:buNone/>
            </a:pPr>
            <a:endParaRPr lang="en-US" sz="3000" dirty="0"/>
          </a:p>
          <a:p>
            <a:pPr marL="0" indent="0">
              <a:buNone/>
            </a:pPr>
            <a:r>
              <a:rPr lang="en-US" sz="3000" dirty="0"/>
              <a:t>• Discuss racism as a factor affecting health outcomes.</a:t>
            </a:r>
          </a:p>
          <a:p>
            <a:pPr marL="0" indent="0">
              <a:buNone/>
            </a:pPr>
            <a:endParaRPr lang="en-US" sz="3000" dirty="0"/>
          </a:p>
          <a:p>
            <a:pPr marL="0" indent="0">
              <a:buNone/>
            </a:pPr>
            <a:r>
              <a:rPr lang="en-US" sz="3000" dirty="0"/>
              <a:t>• Discuss health disparities and opportunities for enhancing outcomes in the prevention, intervention, and treatment of adolescents affected by substance use (SU) and SUDs.</a:t>
            </a:r>
          </a:p>
        </p:txBody>
      </p:sp>
    </p:spTree>
    <p:extLst>
      <p:ext uri="{BB962C8B-B14F-4D97-AF65-F5344CB8AC3E}">
        <p14:creationId xmlns:p14="http://schemas.microsoft.com/office/powerpoint/2010/main" val="4154328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1027"/>
          <p:cNvSpPr>
            <a:spLocks noGrp="1" noChangeArrowheads="1"/>
          </p:cNvSpPr>
          <p:nvPr>
            <p:ph type="body" idx="1"/>
          </p:nvPr>
        </p:nvSpPr>
        <p:spPr>
          <a:xfrm>
            <a:off x="1" y="1192742"/>
            <a:ext cx="8802806" cy="5665258"/>
          </a:xfrm>
        </p:spPr>
        <p:txBody>
          <a:bodyPr>
            <a:normAutofit fontScale="92500"/>
          </a:bodyPr>
          <a:lstStyle/>
          <a:p>
            <a:r>
              <a:rPr lang="en-US" altLang="en-US" sz="3000" dirty="0"/>
              <a:t>12-year-old Black boy with Type I Diabetes</a:t>
            </a:r>
          </a:p>
          <a:p>
            <a:endParaRPr lang="en-US" altLang="en-US" sz="3000" dirty="0"/>
          </a:p>
          <a:p>
            <a:r>
              <a:rPr lang="en-US" altLang="en-US" sz="3000" dirty="0"/>
              <a:t>Multiple hospitalizations for DKA</a:t>
            </a:r>
          </a:p>
          <a:p>
            <a:endParaRPr lang="en-US" altLang="en-US" sz="3000" dirty="0"/>
          </a:p>
          <a:p>
            <a:r>
              <a:rPr lang="en-US" altLang="en-US" sz="3000" dirty="0"/>
              <a:t>Parent and child sent to intensive educational program</a:t>
            </a:r>
          </a:p>
          <a:p>
            <a:endParaRPr lang="en-US" altLang="en-US" sz="3000" dirty="0"/>
          </a:p>
          <a:p>
            <a:r>
              <a:rPr lang="en-US" altLang="en-US" sz="3000" dirty="0"/>
              <a:t>Admissions for new onset seizures and hypoglycemia</a:t>
            </a:r>
          </a:p>
          <a:p>
            <a:endParaRPr lang="en-US" altLang="en-US" sz="3000" dirty="0"/>
          </a:p>
          <a:p>
            <a:r>
              <a:rPr lang="en-US" altLang="en-US" sz="3000" dirty="0"/>
              <a:t>Parental/family history</a:t>
            </a:r>
          </a:p>
          <a:p>
            <a:endParaRPr lang="en-US" altLang="en-US" sz="3000" dirty="0"/>
          </a:p>
          <a:p>
            <a:r>
              <a:rPr lang="en-US" altLang="en-US" sz="3000" dirty="0">
                <a:solidFill>
                  <a:srgbClr val="FF0000"/>
                </a:solidFill>
              </a:rPr>
              <a:t>What is the secret to this problem?</a:t>
            </a:r>
          </a:p>
          <a:p>
            <a:endParaRPr lang="en-US" altLang="en-US" sz="3000" dirty="0"/>
          </a:p>
        </p:txBody>
      </p:sp>
      <p:sp>
        <p:nvSpPr>
          <p:cNvPr id="6" name="Title 1">
            <a:extLst>
              <a:ext uri="{FF2B5EF4-FFF2-40B4-BE49-F238E27FC236}">
                <a16:creationId xmlns:a16="http://schemas.microsoft.com/office/drawing/2014/main" id="{238039A1-2192-4929-B56E-E982C571E31B}"/>
              </a:ext>
            </a:extLst>
          </p:cNvPr>
          <p:cNvSpPr>
            <a:spLocks noGrp="1"/>
          </p:cNvSpPr>
          <p:nvPr>
            <p:ph type="title"/>
          </p:nvPr>
        </p:nvSpPr>
        <p:spPr>
          <a:xfrm>
            <a:off x="0" y="0"/>
            <a:ext cx="12192000" cy="1006475"/>
          </a:xfrm>
          <a:solidFill>
            <a:schemeClr val="accent2">
              <a:lumMod val="40000"/>
              <a:lumOff val="60000"/>
            </a:schemeClr>
          </a:solidFill>
        </p:spPr>
        <p:txBody>
          <a:bodyPr>
            <a:normAutofit/>
          </a:bodyPr>
          <a:lstStyle/>
          <a:p>
            <a:r>
              <a:rPr lang="en-US" sz="4000" b="1" dirty="0"/>
              <a:t>Clinical Case</a:t>
            </a:r>
          </a:p>
        </p:txBody>
      </p:sp>
      <p:pic>
        <p:nvPicPr>
          <p:cNvPr id="4" name="Object 4" descr="preencoded.png">
            <a:extLst>
              <a:ext uri="{FF2B5EF4-FFF2-40B4-BE49-F238E27FC236}">
                <a16:creationId xmlns:a16="http://schemas.microsoft.com/office/drawing/2014/main" id="{1C48E75F-01A0-4C94-9532-EC1F22C19C43}"/>
              </a:ext>
            </a:extLst>
          </p:cNvPr>
          <p:cNvPicPr>
            <a:picLocks noChangeAspect="1"/>
          </p:cNvPicPr>
          <p:nvPr/>
        </p:nvPicPr>
        <p:blipFill>
          <a:blip r:embed="rId3"/>
          <a:srcRect l="1006" r="1006"/>
          <a:stretch/>
        </p:blipFill>
        <p:spPr>
          <a:xfrm>
            <a:off x="8369436" y="1006474"/>
            <a:ext cx="3822563" cy="5851525"/>
          </a:xfrm>
          <a:prstGeom prst="rect">
            <a:avLst/>
          </a:prstGeom>
        </p:spPr>
      </p:pic>
    </p:spTree>
    <p:extLst>
      <p:ext uri="{BB962C8B-B14F-4D97-AF65-F5344CB8AC3E}">
        <p14:creationId xmlns:p14="http://schemas.microsoft.com/office/powerpoint/2010/main" val="363609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0483">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0483">
                                            <p:txEl>
                                              <p:pRg st="4" end="4"/>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0483">
                                            <p:txEl>
                                              <p:pRg st="6" end="6"/>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0483">
                                            <p:txEl>
                                              <p:pRg st="8" end="8"/>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04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descr="Figure 1 is a butterfly bar graph displaying the number and percentage of children aged 17 or younger living with at least one parent with a past year substance use disorder, by age group and household composition, for 2009 to 2014. The total number of children aged 17 or younger who lived with at least one parent with a past year substance use disorder was 8.7 million (12.3 percent). Of the total, 1.5 million (12.8 percent) children were aged 0 to 2, 1.4 million (12.1 percent) were aged 3 to 5, 2.8 million (11.8 percent) were aged 6 to 11, and 3.0 million (12.5 percent) were aged 12 to 17. Of the children aged 17 or younger who lived with at least one parent with a past year substance use disorder, 7.0 million (13.9 percent) had two parents in the household, 1.7 million (8.4 percent) had one parent in the household, 1.4 million (7.8 percent) had one parent, a mother, in the household, and 344,000 (11.8 percent) had one parent, a father, in the househol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1649" y="1041541"/>
            <a:ext cx="7088702" cy="5120640"/>
          </a:xfrm>
          <a:noFill/>
          <a:extLst>
            <a:ext uri="{909E8E84-426E-40DD-AFC4-6F175D3DCCD1}">
              <a14:hiddenFill xmlns:a14="http://schemas.microsoft.com/office/drawing/2010/main">
                <a:solidFill>
                  <a:srgbClr val="FFFFFF"/>
                </a:solidFill>
              </a14:hiddenFill>
            </a:ext>
          </a:extLst>
        </p:spPr>
      </p:pic>
      <p:sp>
        <p:nvSpPr>
          <p:cNvPr id="15364" name="TextBox 5"/>
          <p:cNvSpPr txBox="1">
            <a:spLocks noChangeArrowheads="1"/>
          </p:cNvSpPr>
          <p:nvPr/>
        </p:nvSpPr>
        <p:spPr bwMode="auto">
          <a:xfrm>
            <a:off x="1638300" y="6162181"/>
            <a:ext cx="8915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dirty="0"/>
              <a:t>Number and percentage of children aged 17 or younger living with at least one parent with a past year substance use disorder,            by age group and household composition: annual average, 2009 to 2014</a:t>
            </a:r>
          </a:p>
          <a:p>
            <a:pPr>
              <a:spcBef>
                <a:spcPct val="0"/>
              </a:spcBef>
              <a:buFontTx/>
              <a:buNone/>
            </a:pPr>
            <a:r>
              <a:rPr lang="en-US" altLang="en-US" sz="1200" dirty="0"/>
              <a:t>Source: SAMHSA, Center for Behavioral Health Statistics and Quality, National Surveys on Drug Use and Health (NSDUHs), 2009 to 2014.</a:t>
            </a:r>
          </a:p>
          <a:p>
            <a:pPr>
              <a:spcBef>
                <a:spcPct val="0"/>
              </a:spcBef>
              <a:buFontTx/>
              <a:buNone/>
            </a:pPr>
            <a:endParaRPr lang="en-US" altLang="en-US" sz="1600" dirty="0"/>
          </a:p>
        </p:txBody>
      </p:sp>
      <p:sp>
        <p:nvSpPr>
          <p:cNvPr id="5" name="Title 1">
            <a:extLst>
              <a:ext uri="{FF2B5EF4-FFF2-40B4-BE49-F238E27FC236}">
                <a16:creationId xmlns:a16="http://schemas.microsoft.com/office/drawing/2014/main" id="{2CE47246-1E22-4989-BB64-452D3D5D9983}"/>
              </a:ext>
            </a:extLst>
          </p:cNvPr>
          <p:cNvSpPr txBox="1">
            <a:spLocks/>
          </p:cNvSpPr>
          <p:nvPr/>
        </p:nvSpPr>
        <p:spPr>
          <a:xfrm>
            <a:off x="0" y="0"/>
            <a:ext cx="12192000" cy="1006475"/>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Epidemiological Issues: </a:t>
            </a:r>
            <a:r>
              <a:rPr lang="en-US" altLang="en-US" sz="2000" dirty="0"/>
              <a:t>How Many Children/Adolescents are Affected by Family SUD?</a:t>
            </a:r>
            <a:endParaRPr lang="en-US" sz="2000" b="1" dirty="0"/>
          </a:p>
        </p:txBody>
      </p:sp>
    </p:spTree>
    <p:extLst>
      <p:ext uri="{BB962C8B-B14F-4D97-AF65-F5344CB8AC3E}">
        <p14:creationId xmlns:p14="http://schemas.microsoft.com/office/powerpoint/2010/main" val="39086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0" y="1447800"/>
            <a:ext cx="12192000" cy="3962400"/>
          </a:xfrm>
        </p:spPr>
        <p:txBody>
          <a:bodyPr>
            <a:normAutofit fontScale="92500" lnSpcReduction="10000"/>
          </a:bodyPr>
          <a:lstStyle/>
          <a:p>
            <a:r>
              <a:rPr lang="en-US" altLang="en-US" sz="3000" dirty="0"/>
              <a:t>7.4% of adults classified with DSM-IV</a:t>
            </a:r>
            <a:r>
              <a:rPr lang="en-US" altLang="en-US" sz="3000" dirty="0">
                <a:solidFill>
                  <a:srgbClr val="FF0000"/>
                </a:solidFill>
              </a:rPr>
              <a:t>*</a:t>
            </a:r>
            <a:r>
              <a:rPr lang="en-US" altLang="en-US" sz="3000" dirty="0"/>
              <a:t> alcohol use disorder in past year.</a:t>
            </a:r>
          </a:p>
          <a:p>
            <a:endParaRPr lang="en-US" altLang="en-US" sz="3000" dirty="0"/>
          </a:p>
          <a:p>
            <a:r>
              <a:rPr lang="en-US" altLang="en-US" sz="3000" dirty="0"/>
              <a:t>18% of adults classified with lifetime DSM-IV alcohol abuse or dependence.</a:t>
            </a:r>
            <a:r>
              <a:rPr lang="en-US" altLang="en-US" sz="3000" dirty="0">
                <a:solidFill>
                  <a:srgbClr val="FF0000"/>
                </a:solidFill>
              </a:rPr>
              <a:t>*</a:t>
            </a:r>
            <a:r>
              <a:rPr lang="en-US" altLang="en-US" sz="3000" dirty="0"/>
              <a:t> </a:t>
            </a:r>
          </a:p>
          <a:p>
            <a:endParaRPr lang="en-US" altLang="en-US" sz="3000" dirty="0"/>
          </a:p>
          <a:p>
            <a:r>
              <a:rPr lang="en-US" altLang="en-US" sz="3000" dirty="0"/>
              <a:t>9.7 million children living in households with 1 or more adults who were abusing or dependent</a:t>
            </a:r>
            <a:r>
              <a:rPr lang="en-US" altLang="en-US" sz="3000" dirty="0">
                <a:solidFill>
                  <a:srgbClr val="FF0000"/>
                </a:solidFill>
              </a:rPr>
              <a:t>*</a:t>
            </a:r>
            <a:r>
              <a:rPr lang="en-US" altLang="en-US" sz="3000" dirty="0"/>
              <a:t> on alcohol</a:t>
            </a:r>
          </a:p>
          <a:p>
            <a:endParaRPr lang="en-US" altLang="en-US" sz="3000" dirty="0"/>
          </a:p>
          <a:p>
            <a:r>
              <a:rPr lang="en-US" altLang="en-US" sz="3000" dirty="0">
                <a:solidFill>
                  <a:srgbClr val="FF0000"/>
                </a:solidFill>
              </a:rPr>
              <a:t>*DSM-5 no longer recognizes abuse or dependence, but categorizes substance use disorders into levels of severity (mild, moderate, and severe).</a:t>
            </a:r>
          </a:p>
        </p:txBody>
      </p:sp>
      <p:sp>
        <p:nvSpPr>
          <p:cNvPr id="17412" name="Text Box 4"/>
          <p:cNvSpPr txBox="1">
            <a:spLocks noChangeArrowheads="1"/>
          </p:cNvSpPr>
          <p:nvPr/>
        </p:nvSpPr>
        <p:spPr bwMode="auto">
          <a:xfrm>
            <a:off x="3975100" y="6252574"/>
            <a:ext cx="424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dirty="0"/>
              <a:t>B F Grant, AJPH; 90 (1):112-115; 2000</a:t>
            </a:r>
          </a:p>
        </p:txBody>
      </p:sp>
      <p:sp>
        <p:nvSpPr>
          <p:cNvPr id="5" name="Title 1">
            <a:extLst>
              <a:ext uri="{FF2B5EF4-FFF2-40B4-BE49-F238E27FC236}">
                <a16:creationId xmlns:a16="http://schemas.microsoft.com/office/drawing/2014/main" id="{1EE25B02-B98B-47BD-B53E-F620CF513279}"/>
              </a:ext>
            </a:extLst>
          </p:cNvPr>
          <p:cNvSpPr txBox="1">
            <a:spLocks/>
          </p:cNvSpPr>
          <p:nvPr/>
        </p:nvSpPr>
        <p:spPr>
          <a:xfrm>
            <a:off x="0" y="0"/>
            <a:ext cx="12192000" cy="1006475"/>
          </a:xfrm>
          <a:prstGeom prst="rect">
            <a:avLst/>
          </a:prstGeom>
          <a:solidFill>
            <a:schemeClr val="accent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National Longitudinal Alcohol  Epidemiologic Survey - 1992</a:t>
            </a:r>
            <a:endParaRPr lang="en-US" sz="4000" b="1" dirty="0"/>
          </a:p>
        </p:txBody>
      </p:sp>
    </p:spTree>
    <p:extLst>
      <p:ext uri="{BB962C8B-B14F-4D97-AF65-F5344CB8AC3E}">
        <p14:creationId xmlns:p14="http://schemas.microsoft.com/office/powerpoint/2010/main" val="119952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TotalTime>
  <Words>9587</Words>
  <Application>Microsoft Macintosh PowerPoint</Application>
  <PresentationFormat>Widescreen</PresentationFormat>
  <Paragraphs>553</Paragraphs>
  <Slides>57</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Arial</vt:lpstr>
      <vt:lpstr>BlinkMacSystemFont</vt:lpstr>
      <vt:lpstr>Calibri</vt:lpstr>
      <vt:lpstr>Calibri Light</vt:lpstr>
      <vt:lpstr>Gill Sans MT</vt:lpstr>
      <vt:lpstr>Times New Roman</vt:lpstr>
      <vt:lpstr>Office Theme</vt:lpstr>
      <vt:lpstr>Substance Use Disorders:  Appreciating the Challenges of Minority Youth </vt:lpstr>
      <vt:lpstr>PowerPoint Presentation</vt:lpstr>
      <vt:lpstr>PowerPoint Presentation</vt:lpstr>
      <vt:lpstr>Webinar Presenters</vt:lpstr>
      <vt:lpstr>PowerPoint Presentation</vt:lpstr>
      <vt:lpstr>Outline/Objectives</vt:lpstr>
      <vt:lpstr>Clinical Case</vt:lpstr>
      <vt:lpstr>PowerPoint Presentation</vt:lpstr>
      <vt:lpstr>PowerPoint Presentation</vt:lpstr>
      <vt:lpstr>PowerPoint Presentation</vt:lpstr>
      <vt:lpstr> Addiction a Pediatric Disease: &gt; 90% of adults with a SUD began use during adolescence  </vt:lpstr>
      <vt:lpstr>PowerPoint Presentation</vt:lpstr>
      <vt:lpstr>PowerPoint Presentation</vt:lpstr>
      <vt:lpstr>PowerPoint Presentation</vt:lpstr>
      <vt:lpstr>PowerPoint Presentation</vt:lpstr>
      <vt:lpstr>Family Disease Model: The SUD Family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Case</vt:lpstr>
      <vt:lpstr>PowerPoint Presentation</vt:lpstr>
      <vt:lpstr>Racial/Ethnic Differences in Treatment for Substance Use Disorders Among U.S. Adolescents Janet R. Cummings, PhD, Hefei Wen, BA, Benjamin G. Druss, MD, MPH, J Am Acad Ch &amp; Adol Psychiatry, 2011</vt:lpstr>
      <vt:lpstr>Explaining Racial/Ethnic Differences in Adolescent Substance Abuse Treatment Completion in the United States:  A Decomposition Analysis; Saloner B, Carson N, Le Cook B,  J Adol Health, 2014</vt:lpstr>
      <vt:lpstr>Adolescent-Serving Addiction Treatment Facilities in the United States and the Availability of Medications for Opioid Use Disorder RH Alinsky, SE Hadland, PA Matson, M Cerda, B Saloner, J Adol Health, 67: 2020.</vt:lpstr>
      <vt:lpstr>Receipt of Addiction treatment After Opioid Overdose  Among Medicaid Enrolled Adolescent and Young Adults RH Alinsky, BT Zima, J Rodean, PA Matson, MR LaRochelle, H Adger, SM Bagley, SE Hadland, JAMA Peds, 2020</vt:lpstr>
      <vt:lpstr>Health Disparities in Drug- and Alcohol-Use Disorders:  A 12-Year Longitudinal Study of Youths After Detention  LJ Welty, AJ Harrison, KM Abram, ND Olson, DA Aaby, KP McCoy, JJ Washburn, and LA Teplin, AHPH, May, 2016</vt:lpstr>
      <vt:lpstr>Health Disparities in Drug- and Alcohol-Use Disorders:  A 12-Year Longitudinal Study of Youths After Detention  LJ Welty, AJ Harrison, KM Abram, ND Olson, DA Aaby, KP McCoy, JJ Washburn, and LA Teplin, AHPH, May, 2016</vt:lpstr>
      <vt:lpstr>Many Rivers to Cross: Critical Challenges and Overarching Goals for the African American Behavioral Health Center of Excellence Pamela Woll, MA, CPS, Morehouse School of Medicine</vt:lpstr>
      <vt:lpstr>PowerPoint Presentation</vt:lpstr>
      <vt:lpstr>PowerPoint Presentation</vt:lpstr>
      <vt:lpstr>PowerPoint Presentation</vt:lpstr>
      <vt:lpstr> Thank You</vt:lpstr>
      <vt:lpstr>PowerPoint Presentation</vt:lpstr>
      <vt:lpstr>PowerPoint Presentation</vt:lpstr>
      <vt:lpstr>PowerPoint Presentation</vt:lpstr>
      <vt:lpstr>PowerPoint Presentation</vt:lpstr>
      <vt:lpstr>PowerPoint Presentation</vt:lpstr>
      <vt:lpstr>Substance Use Disorders:  Appreciating the Challenges of Minority Youth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Substance Use on the Developing Adolescent Brain</dc:title>
  <dc:creator>Misti Storie</dc:creator>
  <cp:lastModifiedBy>Rebecca Northup</cp:lastModifiedBy>
  <cp:revision>208</cp:revision>
  <cp:lastPrinted>2021-02-21T21:55:54Z</cp:lastPrinted>
  <dcterms:created xsi:type="dcterms:W3CDTF">2020-10-17T00:36:19Z</dcterms:created>
  <dcterms:modified xsi:type="dcterms:W3CDTF">2021-03-04T00:32:50Z</dcterms:modified>
</cp:coreProperties>
</file>